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which do not bind to the cysteine 481 residue </a:t>
            </a:r>
          </a:p>
          <a:p>
            <a:r>
              <a:t>of the BTK, and consequently have clinical activity in </a:t>
            </a:r>
          </a:p>
          <a:p>
            <a:r>
              <a:t>patients who develop resistance to covalent BTK </a:t>
            </a:r>
          </a:p>
          <a:p>
            <a:r>
              <a:t>inhibitors through BTK C481 mutation. Pirtobrutinib is </a:t>
            </a:r>
          </a:p>
          <a:p>
            <a:r>
              <a:t>the first approved non-covalent BTK inhibitor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381000" y="685800"/>
            <a:ext cx="6096000" cy="3429000"/>
          </a:xfrm>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presence of del(17)(p13.1) and/or del(11)(q22.3) confirmed by central laboratory testing.</a:t>
            </a:r>
          </a:p>
          <a:p>
            <a:endParaRPr/>
          </a:p>
          <a:p>
            <a:r>
              <a:t>Patients with significant cardiovascular disease, concomitant warfarin or equivalent vitamin K antagonist treatment, prior BTK or BCL-2 inhibitor treat ment, or requiring treatment with proton-pump inhibitors were excluded.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xfrm>
            <a:off x="381000" y="685800"/>
            <a:ext cx="6096000" cy="3429000"/>
          </a:xfrm>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t>§CLL-IPIriskgroupwasdeterminedforpatientswithdataavailableforall5variables(age, clinicalstage,del(17p)(13.1)and/orTP53mutationstatus,IGHVmutationstatus,andB2M level);forpatientswithknowndel(17p)(13.1)statusbutunknown(missing)TP53mutation status,gradingfor thisvariablewasdeterminedbasedondel(17p)(13.1)status.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The benefit of ibrutinib vs ofatumumab on PFS was consistent across patient subgroups analyzed according to baseline clinical characteristics or molecular features, with HRs ranging from 0.049 to 0.183 (Figure 2). </a:t>
            </a:r>
          </a:p>
          <a:p>
            <a:endParaRPr/>
          </a:p>
          <a:p>
            <a:r>
              <a:t>HRs for PFS events with ibrutinib vs ofatumumab by CLL-IPI risk groups were 0.064 (95% CI, 0.008-0.502) for intermediate-risk, 0.115 (95% CI, 0.059-0.222) for high-risk, and 0.118 (95% CI, 0.067 0.207) for very-high-risk CLL-IPI groups. PFS was also examined within the ibrutinib arm. PFS was longer in patients who received #2 prior lines of therapies (62% [57/92] had 2 prior) compared with moreheavilypretreatedpatientswith.2priorlines(median PFS NR vs 35.1 months) (Figure 3A). Of the genomic factors examined, PFS for the del(11)(q22.3) subgroup trended to have the most favorable outcome; however, PFS was not statistically different for patients with del(17)(p13.1) (median 40.1 months) or del(11)(q22.3) (median NR) or without these fluorescence in situ hybridization abnormalities (median NR)(Figure3B).MedianPFS among patients with complex karyotype was 40.8 months vs NR for patients without complex karyotype (Figure 3C; HR 1.292; 95% CI, 0.770-2.168). Among patients with complex karyotype, median PFS was 41.2 vs 31.7 months (HR, 0.795; 95% CI 0.329 1.921) in patients with del(17)(p13.1) vs without del(17)(p13.1). No significant differences were observed in PFS with ibrutinib between patients with unmutated and mutated IGHV status; median PFS was NR in both subgroups and 3-year PFS was 63% vs 66%, respectively (Figure 4A).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xfrm>
            <a:off x="381000" y="685800"/>
            <a:ext cx="6096000" cy="3429000"/>
          </a:xfrm>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lvl1pPr>
              <a:defRPr>
                <a:solidFill>
                  <a:srgbClr val="1B1B1B"/>
                </a:solidFill>
                <a:latin typeface="Roboto"/>
                <a:ea typeface="Roboto"/>
                <a:cs typeface="Roboto"/>
                <a:sym typeface="Roboto"/>
              </a:defRPr>
            </a:lvl1pPr>
          </a:lstStyle>
          <a:p>
            <a:r>
              <a:t>Significant cardiovascular disease such as uncontrolled or untreated symptomatic arrhythmias, congestive heart failure, or myocardial infarction within 6 months of screening, or any Class 3 or 4 cardiac disease as defined by the New York Heart Association Functional Classification, or QTc &gt; 480 msec (calculated using Fridericia's formula: QT/RR^0.33) at screening. Exception: Subjects with controlled, asymptomatic atrial fibrillation during screening are allowed to enroll on study.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381000" y="685800"/>
            <a:ext cx="6096000" cy="3429000"/>
          </a:xfrm>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Eligible patients were adults aged ≥18 years with CLL who had previously received at least 1 systemic therapy. Patients were required to have an ECOG performance status of 2 or less and adequate hematologic, hepatic, and renal function. Patients with significant cardiovascular disease requiring concomitant warfa rin or equivalent vitamin K antagonist treatment, or who had received prior treatment with BTK, phosphoinositide 3-kinases, tyrosine-protein kinase, or B-cell lymphoma 2 inhibitors were excluded.</a:t>
            </a:r>
          </a:p>
          <a:p>
            <a:endParaRPr/>
          </a:p>
          <a:p>
            <a:r>
              <a:t>Patients in the acalabrutinib arm had a median of 1 (range, 1−8) prior line of therapy and patients in the investigator’s choice arm had a median of 2 (range, 1−10) prior lines of therapy.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xfrm>
            <a:off x="381000" y="685800"/>
            <a:ext cx="6096000" cy="3429000"/>
          </a:xfrm>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r>
              <a:t>The responses were independent of the BTK C481 </a:t>
            </a:r>
          </a:p>
          <a:p>
            <a:r>
              <a:t>Mutation……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11" name="Başlık Metni"/>
          <p:cNvSpPr txBox="1">
            <a:spLocks noGrp="1"/>
          </p:cNvSpPr>
          <p:nvPr>
            <p:ph type="title"/>
          </p:nvPr>
        </p:nvSpPr>
        <p:spPr>
          <a:xfrm>
            <a:off x="914400" y="2130426"/>
            <a:ext cx="10363200" cy="1470025"/>
          </a:xfrm>
          <a:prstGeom prst="rect">
            <a:avLst/>
          </a:prstGeom>
        </p:spPr>
        <p:txBody>
          <a:bodyPr/>
          <a:lstStyle/>
          <a:p>
            <a:r>
              <a:t>Başlık Metni</a:t>
            </a:r>
          </a:p>
        </p:txBody>
      </p:sp>
      <p:sp>
        <p:nvSpPr>
          <p:cNvPr id="12" name="Gövde Düzeyi Bir…"/>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Gövde Düzeyi Bir</a:t>
            </a:r>
          </a:p>
          <a:p>
            <a:pPr lvl="1"/>
            <a:r>
              <a:t>Gövde Düzeyi İki</a:t>
            </a:r>
          </a:p>
          <a:p>
            <a:pPr lvl="2"/>
            <a:r>
              <a:t>Gövde Düzeyi Üç</a:t>
            </a:r>
          </a:p>
          <a:p>
            <a:pPr lvl="3"/>
            <a:r>
              <a:t>Gövde Düzeyi Dört</a:t>
            </a:r>
          </a:p>
          <a:p>
            <a:pPr lvl="4"/>
            <a:r>
              <a:t>Gövde Düzeyi Beş</a:t>
            </a:r>
          </a:p>
        </p:txBody>
      </p:sp>
      <p:sp>
        <p:nvSpPr>
          <p:cNvPr id="13"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and Content+logo">
    <p:spTree>
      <p:nvGrpSpPr>
        <p:cNvPr id="1" name=""/>
        <p:cNvGrpSpPr/>
        <p:nvPr/>
      </p:nvGrpSpPr>
      <p:grpSpPr>
        <a:xfrm>
          <a:off x="0" y="0"/>
          <a:ext cx="0" cy="0"/>
          <a:chOff x="0" y="0"/>
          <a:chExt cx="0" cy="0"/>
        </a:xfrm>
      </p:grpSpPr>
      <p:sp>
        <p:nvSpPr>
          <p:cNvPr id="108" name="Rectangle 3"/>
          <p:cNvSpPr/>
          <p:nvPr/>
        </p:nvSpPr>
        <p:spPr>
          <a:xfrm>
            <a:off x="1" y="857249"/>
            <a:ext cx="12192001" cy="108355"/>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b="1">
                <a:solidFill>
                  <a:srgbClr val="FFFFFF"/>
                </a:solidFill>
                <a:latin typeface="+mj-lt"/>
                <a:ea typeface="+mj-ea"/>
                <a:cs typeface="+mj-cs"/>
                <a:sym typeface="Calibri"/>
              </a:defRPr>
            </a:pPr>
            <a:endParaRPr sz="1800"/>
          </a:p>
        </p:txBody>
      </p:sp>
      <p:sp>
        <p:nvSpPr>
          <p:cNvPr id="109" name="Rectangle 5"/>
          <p:cNvSpPr/>
          <p:nvPr/>
        </p:nvSpPr>
        <p:spPr>
          <a:xfrm>
            <a:off x="1" y="857249"/>
            <a:ext cx="12192001" cy="108355"/>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b="1">
                <a:solidFill>
                  <a:srgbClr val="FFFFFF"/>
                </a:solidFill>
                <a:latin typeface="+mj-lt"/>
                <a:ea typeface="+mj-ea"/>
                <a:cs typeface="+mj-cs"/>
                <a:sym typeface="Calibri"/>
              </a:defRPr>
            </a:pPr>
            <a:endParaRPr sz="1800"/>
          </a:p>
        </p:txBody>
      </p:sp>
      <p:sp>
        <p:nvSpPr>
          <p:cNvPr id="110" name="Straight Connector 7"/>
          <p:cNvSpPr/>
          <p:nvPr/>
        </p:nvSpPr>
        <p:spPr>
          <a:xfrm>
            <a:off x="-1" y="5916217"/>
            <a:ext cx="12192007" cy="2"/>
          </a:xfrm>
          <a:prstGeom prst="line">
            <a:avLst/>
          </a:prstGeom>
          <a:ln w="12700">
            <a:solidFill>
              <a:srgbClr val="F47D55"/>
            </a:solidFill>
          </a:ln>
        </p:spPr>
        <p:txBody>
          <a:bodyPr lIns="45718" tIns="45718" rIns="45718" bIns="45718"/>
          <a:lstStyle/>
          <a:p>
            <a:endParaRPr sz="1800"/>
          </a:p>
        </p:txBody>
      </p:sp>
      <p:sp>
        <p:nvSpPr>
          <p:cNvPr id="111" name="Başlık Metni"/>
          <p:cNvSpPr txBox="1">
            <a:spLocks noGrp="1"/>
          </p:cNvSpPr>
          <p:nvPr>
            <p:ph type="title"/>
          </p:nvPr>
        </p:nvSpPr>
        <p:spPr>
          <a:xfrm>
            <a:off x="609757" y="1035845"/>
            <a:ext cx="10872451" cy="827488"/>
          </a:xfrm>
          <a:prstGeom prst="rect">
            <a:avLst/>
          </a:prstGeom>
        </p:spPr>
        <p:txBody>
          <a:bodyPr lIns="34289" tIns="34289" rIns="34289" bIns="34289"/>
          <a:lstStyle>
            <a:lvl1pPr algn="l">
              <a:defRPr sz="3600" b="1">
                <a:solidFill>
                  <a:srgbClr val="455560"/>
                </a:solidFill>
              </a:defRPr>
            </a:lvl1pPr>
          </a:lstStyle>
          <a:p>
            <a:r>
              <a:t>Başlık Metni</a:t>
            </a:r>
          </a:p>
        </p:txBody>
      </p:sp>
      <p:sp>
        <p:nvSpPr>
          <p:cNvPr id="112" name="Gövde Düzeyi Bir…"/>
          <p:cNvSpPr txBox="1">
            <a:spLocks noGrp="1"/>
          </p:cNvSpPr>
          <p:nvPr>
            <p:ph type="body" idx="1"/>
          </p:nvPr>
        </p:nvSpPr>
        <p:spPr>
          <a:xfrm>
            <a:off x="604674" y="1992034"/>
            <a:ext cx="10877535" cy="3488017"/>
          </a:xfrm>
          <a:prstGeom prst="rect">
            <a:avLst/>
          </a:prstGeom>
        </p:spPr>
        <p:txBody>
          <a:bodyPr lIns="34289" tIns="34289" rIns="34289" bIns="34289"/>
          <a:lstStyle>
            <a:lvl1pPr>
              <a:lnSpc>
                <a:spcPct val="90000"/>
              </a:lnSpc>
              <a:spcBef>
                <a:spcPts val="1000"/>
              </a:spcBef>
              <a:buClr>
                <a:srgbClr val="000000"/>
              </a:buClr>
              <a:buFontTx/>
              <a:buChar char="▪"/>
              <a:defRPr sz="2800"/>
            </a:lvl1pPr>
            <a:lvl2pPr marL="764930" indent="-307730">
              <a:lnSpc>
                <a:spcPct val="90000"/>
              </a:lnSpc>
              <a:spcBef>
                <a:spcPts val="1000"/>
              </a:spcBef>
              <a:buClr>
                <a:srgbClr val="000000"/>
              </a:buClr>
              <a:buFontTx/>
              <a:buChar char="‒"/>
              <a:defRPr sz="2800"/>
            </a:lvl2pPr>
            <a:lvl3pPr marL="1181100" indent="-266700">
              <a:lnSpc>
                <a:spcPct val="90000"/>
              </a:lnSpc>
              <a:spcBef>
                <a:spcPts val="1000"/>
              </a:spcBef>
              <a:buClr>
                <a:srgbClr val="000000"/>
              </a:buClr>
              <a:buFontTx/>
              <a:buChar char="‒"/>
              <a:defRPr sz="2800"/>
            </a:lvl3pPr>
            <a:lvl4pPr marL="1662545" indent="-290945">
              <a:lnSpc>
                <a:spcPct val="90000"/>
              </a:lnSpc>
              <a:spcBef>
                <a:spcPts val="1000"/>
              </a:spcBef>
              <a:buClr>
                <a:srgbClr val="000000"/>
              </a:buClr>
              <a:buFontTx/>
              <a:buChar char="‒"/>
              <a:defRPr sz="2800"/>
            </a:lvl4pPr>
            <a:lvl5pPr marL="2148838" indent="-320038">
              <a:lnSpc>
                <a:spcPct val="90000"/>
              </a:lnSpc>
              <a:spcBef>
                <a:spcPts val="1000"/>
              </a:spcBef>
              <a:buClr>
                <a:srgbClr val="000000"/>
              </a:buClr>
              <a:buFontTx/>
              <a:buChar char="‒"/>
              <a:defRPr sz="2800"/>
            </a:lvl5pPr>
          </a:lstStyle>
          <a:p>
            <a:r>
              <a:t>Gövde Düzeyi Bir</a:t>
            </a:r>
          </a:p>
          <a:p>
            <a:pPr lvl="1"/>
            <a:r>
              <a:t>Gövde Düzeyi İki</a:t>
            </a:r>
          </a:p>
          <a:p>
            <a:pPr lvl="2"/>
            <a:r>
              <a:t>Gövde Düzeyi Üç</a:t>
            </a:r>
          </a:p>
          <a:p>
            <a:pPr lvl="3"/>
            <a:r>
              <a:t>Gövde Düzeyi Dört</a:t>
            </a:r>
          </a:p>
          <a:p>
            <a:pPr lvl="4"/>
            <a:r>
              <a:t>Gövde Düzeyi Beş</a:t>
            </a:r>
          </a:p>
        </p:txBody>
      </p:sp>
      <p:grpSp>
        <p:nvGrpSpPr>
          <p:cNvPr id="115" name="Group 6"/>
          <p:cNvGrpSpPr/>
          <p:nvPr/>
        </p:nvGrpSpPr>
        <p:grpSpPr>
          <a:xfrm>
            <a:off x="8869456" y="5581350"/>
            <a:ext cx="2877131" cy="311687"/>
            <a:chOff x="-1" y="-1"/>
            <a:chExt cx="2157846" cy="311685"/>
          </a:xfrm>
        </p:grpSpPr>
        <p:pic>
          <p:nvPicPr>
            <p:cNvPr id="113" name="Picture 7" descr="Picture 7"/>
            <p:cNvPicPr>
              <a:picLocks noChangeAspect="1"/>
            </p:cNvPicPr>
            <p:nvPr/>
          </p:nvPicPr>
          <p:blipFill>
            <a:blip r:embed="rId2">
              <a:extLst/>
            </a:blip>
            <a:stretch>
              <a:fillRect/>
            </a:stretch>
          </p:blipFill>
          <p:spPr>
            <a:xfrm>
              <a:off x="1603278" y="-1"/>
              <a:ext cx="554567" cy="295779"/>
            </a:xfrm>
            <a:prstGeom prst="rect">
              <a:avLst/>
            </a:prstGeom>
            <a:ln w="12700" cap="flat">
              <a:noFill/>
              <a:miter lim="400000"/>
            </a:ln>
            <a:effectLst/>
          </p:spPr>
        </p:pic>
        <p:sp>
          <p:nvSpPr>
            <p:cNvPr id="114" name="Rectangle 8"/>
            <p:cNvSpPr txBox="1"/>
            <p:nvPr/>
          </p:nvSpPr>
          <p:spPr>
            <a:xfrm>
              <a:off x="-1" y="57772"/>
              <a:ext cx="1536716" cy="253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p>
              <a:pPr>
                <a:defRPr sz="1200">
                  <a:solidFill>
                    <a:srgbClr val="455560"/>
                  </a:solidFill>
                  <a:latin typeface="+mj-lt"/>
                  <a:ea typeface="+mj-ea"/>
                  <a:cs typeface="+mj-cs"/>
                  <a:sym typeface="Calibri"/>
                </a:defRPr>
              </a:pPr>
              <a:r>
                <a:rPr sz="1200"/>
                <a:t>Slide credit: </a:t>
              </a:r>
              <a:r>
                <a:rPr sz="1200" u="sng">
                  <a:solidFill>
                    <a:srgbClr val="0000FF"/>
                  </a:solidFill>
                  <a:uFill>
                    <a:solidFill>
                      <a:srgbClr val="0000FF"/>
                    </a:solidFill>
                  </a:uFill>
                  <a:hlinkClick r:id="rId3"/>
                </a:rPr>
                <a:t>clinicaloptions.com</a:t>
              </a:r>
            </a:p>
          </p:txBody>
        </p:sp>
      </p:grpSp>
      <p:sp>
        <p:nvSpPr>
          <p:cNvPr id="116" name="Slayt Numarası"/>
          <p:cNvSpPr txBox="1">
            <a:spLocks noGrp="1"/>
          </p:cNvSpPr>
          <p:nvPr>
            <p:ph type="sldNum" sz="quarter" idx="2"/>
          </p:nvPr>
        </p:nvSpPr>
        <p:spPr>
          <a:xfrm>
            <a:off x="8480803" y="5497557"/>
            <a:ext cx="256800" cy="253914"/>
          </a:xfrm>
          <a:prstGeom prst="rect">
            <a:avLst/>
          </a:prstGeom>
        </p:spPr>
        <p:txBody>
          <a:bodyPr lIns="34289" tIns="34289" rIns="34289" bIns="34289"/>
          <a:lstStyle>
            <a:lvl1pPr>
              <a:defRPr b="1">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and Content+logo">
    <p:spTree>
      <p:nvGrpSpPr>
        <p:cNvPr id="1" name=""/>
        <p:cNvGrpSpPr/>
        <p:nvPr/>
      </p:nvGrpSpPr>
      <p:grpSpPr>
        <a:xfrm>
          <a:off x="0" y="0"/>
          <a:ext cx="0" cy="0"/>
          <a:chOff x="0" y="0"/>
          <a:chExt cx="0" cy="0"/>
        </a:xfrm>
      </p:grpSpPr>
      <p:sp>
        <p:nvSpPr>
          <p:cNvPr id="123" name="Rectangle 3"/>
          <p:cNvSpPr/>
          <p:nvPr/>
        </p:nvSpPr>
        <p:spPr>
          <a:xfrm>
            <a:off x="1" y="857249"/>
            <a:ext cx="12192001" cy="108355"/>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b="1">
                <a:solidFill>
                  <a:srgbClr val="FFFFFF"/>
                </a:solidFill>
                <a:latin typeface="+mj-lt"/>
                <a:ea typeface="+mj-ea"/>
                <a:cs typeface="+mj-cs"/>
                <a:sym typeface="Calibri"/>
              </a:defRPr>
            </a:pPr>
            <a:endParaRPr sz="1800"/>
          </a:p>
        </p:txBody>
      </p:sp>
      <p:sp>
        <p:nvSpPr>
          <p:cNvPr id="124" name="Rectangle 5"/>
          <p:cNvSpPr/>
          <p:nvPr/>
        </p:nvSpPr>
        <p:spPr>
          <a:xfrm>
            <a:off x="1" y="857249"/>
            <a:ext cx="12192001" cy="108355"/>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b="1">
                <a:solidFill>
                  <a:srgbClr val="FFFFFF"/>
                </a:solidFill>
                <a:latin typeface="+mj-lt"/>
                <a:ea typeface="+mj-ea"/>
                <a:cs typeface="+mj-cs"/>
                <a:sym typeface="Calibri"/>
              </a:defRPr>
            </a:pPr>
            <a:endParaRPr sz="1800"/>
          </a:p>
        </p:txBody>
      </p:sp>
      <p:sp>
        <p:nvSpPr>
          <p:cNvPr id="125" name="Straight Connector 7"/>
          <p:cNvSpPr/>
          <p:nvPr/>
        </p:nvSpPr>
        <p:spPr>
          <a:xfrm>
            <a:off x="-1" y="5916217"/>
            <a:ext cx="12192007" cy="2"/>
          </a:xfrm>
          <a:prstGeom prst="line">
            <a:avLst/>
          </a:prstGeom>
          <a:ln w="12700">
            <a:solidFill>
              <a:srgbClr val="F47D55"/>
            </a:solidFill>
          </a:ln>
        </p:spPr>
        <p:txBody>
          <a:bodyPr lIns="45718" tIns="45718" rIns="45718" bIns="45718"/>
          <a:lstStyle/>
          <a:p>
            <a:endParaRPr sz="1800"/>
          </a:p>
        </p:txBody>
      </p:sp>
      <p:sp>
        <p:nvSpPr>
          <p:cNvPr id="126" name="Başlık Metni"/>
          <p:cNvSpPr txBox="1">
            <a:spLocks noGrp="1"/>
          </p:cNvSpPr>
          <p:nvPr>
            <p:ph type="title"/>
          </p:nvPr>
        </p:nvSpPr>
        <p:spPr>
          <a:xfrm>
            <a:off x="609757" y="1035845"/>
            <a:ext cx="10872451" cy="827488"/>
          </a:xfrm>
          <a:prstGeom prst="rect">
            <a:avLst/>
          </a:prstGeom>
        </p:spPr>
        <p:txBody>
          <a:bodyPr lIns="34289" tIns="34289" rIns="34289" bIns="34289"/>
          <a:lstStyle>
            <a:lvl1pPr algn="l">
              <a:defRPr sz="3600" b="1">
                <a:solidFill>
                  <a:srgbClr val="455560"/>
                </a:solidFill>
              </a:defRPr>
            </a:lvl1pPr>
          </a:lstStyle>
          <a:p>
            <a:r>
              <a:t>Başlık Metni</a:t>
            </a:r>
          </a:p>
        </p:txBody>
      </p:sp>
      <p:sp>
        <p:nvSpPr>
          <p:cNvPr id="127" name="Gövde Düzeyi Bir…"/>
          <p:cNvSpPr txBox="1">
            <a:spLocks noGrp="1"/>
          </p:cNvSpPr>
          <p:nvPr>
            <p:ph type="body" idx="1"/>
          </p:nvPr>
        </p:nvSpPr>
        <p:spPr>
          <a:xfrm>
            <a:off x="604674" y="1992034"/>
            <a:ext cx="10877535" cy="3488017"/>
          </a:xfrm>
          <a:prstGeom prst="rect">
            <a:avLst/>
          </a:prstGeom>
        </p:spPr>
        <p:txBody>
          <a:bodyPr lIns="34289" tIns="34289" rIns="34289" bIns="34289"/>
          <a:lstStyle>
            <a:lvl1pPr>
              <a:lnSpc>
                <a:spcPct val="90000"/>
              </a:lnSpc>
              <a:spcBef>
                <a:spcPts val="1000"/>
              </a:spcBef>
              <a:buClr>
                <a:srgbClr val="000000"/>
              </a:buClr>
              <a:buFontTx/>
              <a:buChar char="▪"/>
              <a:defRPr sz="2800"/>
            </a:lvl1pPr>
            <a:lvl2pPr marL="764930" indent="-307730">
              <a:lnSpc>
                <a:spcPct val="90000"/>
              </a:lnSpc>
              <a:spcBef>
                <a:spcPts val="1000"/>
              </a:spcBef>
              <a:buClr>
                <a:srgbClr val="000000"/>
              </a:buClr>
              <a:buFontTx/>
              <a:buChar char="‒"/>
              <a:defRPr sz="2800"/>
            </a:lvl2pPr>
            <a:lvl3pPr marL="1181100" indent="-266700">
              <a:lnSpc>
                <a:spcPct val="90000"/>
              </a:lnSpc>
              <a:spcBef>
                <a:spcPts val="1000"/>
              </a:spcBef>
              <a:buClr>
                <a:srgbClr val="000000"/>
              </a:buClr>
              <a:buFontTx/>
              <a:buChar char="‒"/>
              <a:defRPr sz="2800"/>
            </a:lvl3pPr>
            <a:lvl4pPr marL="1662545" indent="-290945">
              <a:lnSpc>
                <a:spcPct val="90000"/>
              </a:lnSpc>
              <a:spcBef>
                <a:spcPts val="1000"/>
              </a:spcBef>
              <a:buClr>
                <a:srgbClr val="000000"/>
              </a:buClr>
              <a:buFontTx/>
              <a:buChar char="‒"/>
              <a:defRPr sz="2800"/>
            </a:lvl4pPr>
            <a:lvl5pPr marL="2148838" indent="-320038">
              <a:lnSpc>
                <a:spcPct val="90000"/>
              </a:lnSpc>
              <a:spcBef>
                <a:spcPts val="1000"/>
              </a:spcBef>
              <a:buClr>
                <a:srgbClr val="000000"/>
              </a:buClr>
              <a:buFontTx/>
              <a:buChar char="‒"/>
              <a:defRPr sz="2800"/>
            </a:lvl5pPr>
          </a:lstStyle>
          <a:p>
            <a:r>
              <a:t>Gövde Düzeyi Bir</a:t>
            </a:r>
          </a:p>
          <a:p>
            <a:pPr lvl="1"/>
            <a:r>
              <a:t>Gövde Düzeyi İki</a:t>
            </a:r>
          </a:p>
          <a:p>
            <a:pPr lvl="2"/>
            <a:r>
              <a:t>Gövde Düzeyi Üç</a:t>
            </a:r>
          </a:p>
          <a:p>
            <a:pPr lvl="3"/>
            <a:r>
              <a:t>Gövde Düzeyi Dört</a:t>
            </a:r>
          </a:p>
          <a:p>
            <a:pPr lvl="4"/>
            <a:r>
              <a:t>Gövde Düzeyi Beş</a:t>
            </a:r>
          </a:p>
        </p:txBody>
      </p:sp>
      <p:grpSp>
        <p:nvGrpSpPr>
          <p:cNvPr id="130" name="Group 6"/>
          <p:cNvGrpSpPr/>
          <p:nvPr/>
        </p:nvGrpSpPr>
        <p:grpSpPr>
          <a:xfrm>
            <a:off x="8869456" y="5581350"/>
            <a:ext cx="2877131" cy="311687"/>
            <a:chOff x="-1" y="-1"/>
            <a:chExt cx="2157846" cy="311685"/>
          </a:xfrm>
        </p:grpSpPr>
        <p:pic>
          <p:nvPicPr>
            <p:cNvPr id="128" name="Picture 7" descr="Picture 7"/>
            <p:cNvPicPr>
              <a:picLocks noChangeAspect="1"/>
            </p:cNvPicPr>
            <p:nvPr/>
          </p:nvPicPr>
          <p:blipFill>
            <a:blip r:embed="rId2">
              <a:extLst/>
            </a:blip>
            <a:stretch>
              <a:fillRect/>
            </a:stretch>
          </p:blipFill>
          <p:spPr>
            <a:xfrm>
              <a:off x="1603278" y="-1"/>
              <a:ext cx="554567" cy="295779"/>
            </a:xfrm>
            <a:prstGeom prst="rect">
              <a:avLst/>
            </a:prstGeom>
            <a:ln w="12700" cap="flat">
              <a:noFill/>
              <a:miter lim="400000"/>
            </a:ln>
            <a:effectLst/>
          </p:spPr>
        </p:pic>
        <p:sp>
          <p:nvSpPr>
            <p:cNvPr id="129" name="Rectangle 8"/>
            <p:cNvSpPr txBox="1"/>
            <p:nvPr/>
          </p:nvSpPr>
          <p:spPr>
            <a:xfrm>
              <a:off x="-1" y="57772"/>
              <a:ext cx="1536716" cy="253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p>
              <a:pPr>
                <a:defRPr sz="1200">
                  <a:solidFill>
                    <a:srgbClr val="455560"/>
                  </a:solidFill>
                  <a:latin typeface="+mj-lt"/>
                  <a:ea typeface="+mj-ea"/>
                  <a:cs typeface="+mj-cs"/>
                  <a:sym typeface="Calibri"/>
                </a:defRPr>
              </a:pPr>
              <a:r>
                <a:rPr sz="1200"/>
                <a:t>Slide credit: </a:t>
              </a:r>
              <a:r>
                <a:rPr sz="1200" u="sng">
                  <a:solidFill>
                    <a:srgbClr val="0000FF"/>
                  </a:solidFill>
                  <a:uFill>
                    <a:solidFill>
                      <a:srgbClr val="0000FF"/>
                    </a:solidFill>
                  </a:uFill>
                  <a:hlinkClick r:id="rId3"/>
                </a:rPr>
                <a:t>clinicaloptions.com</a:t>
              </a:r>
            </a:p>
          </p:txBody>
        </p:sp>
      </p:grpSp>
      <p:sp>
        <p:nvSpPr>
          <p:cNvPr id="131" name="Slayt Numarası"/>
          <p:cNvSpPr txBox="1">
            <a:spLocks noGrp="1"/>
          </p:cNvSpPr>
          <p:nvPr>
            <p:ph type="sldNum" sz="quarter" idx="2"/>
          </p:nvPr>
        </p:nvSpPr>
        <p:spPr>
          <a:xfrm>
            <a:off x="8480803" y="5497557"/>
            <a:ext cx="256800" cy="253914"/>
          </a:xfrm>
          <a:prstGeom prst="rect">
            <a:avLst/>
          </a:prstGeom>
        </p:spPr>
        <p:txBody>
          <a:bodyPr lIns="34289" tIns="34289" rIns="34289" bIns="34289"/>
          <a:lstStyle>
            <a:lvl1pPr>
              <a:defRPr b="1">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lide 1 master">
    <p:bg>
      <p:bgPr>
        <a:solidFill>
          <a:srgbClr val="000000"/>
        </a:solidFill>
        <a:effectLst/>
      </p:bgPr>
    </p:bg>
    <p:spTree>
      <p:nvGrpSpPr>
        <p:cNvPr id="1" name=""/>
        <p:cNvGrpSpPr/>
        <p:nvPr/>
      </p:nvGrpSpPr>
      <p:grpSpPr>
        <a:xfrm>
          <a:off x="0" y="0"/>
          <a:ext cx="0" cy="0"/>
          <a:chOff x="0" y="0"/>
          <a:chExt cx="0" cy="0"/>
        </a:xfrm>
      </p:grpSpPr>
      <p:sp>
        <p:nvSpPr>
          <p:cNvPr id="138" name="Shape 0"/>
          <p:cNvSpPr/>
          <p:nvPr/>
        </p:nvSpPr>
        <p:spPr>
          <a:xfrm>
            <a:off x="0" y="857250"/>
            <a:ext cx="12192000" cy="5143500"/>
          </a:xfrm>
          <a:prstGeom prst="rect">
            <a:avLst/>
          </a:prstGeom>
          <a:solidFill>
            <a:srgbClr val="F1F2DE"/>
          </a:solidFill>
          <a:ln w="12700">
            <a:miter lim="400000"/>
          </a:ln>
        </p:spPr>
        <p:txBody>
          <a:bodyPr lIns="45718" tIns="45718" rIns="45718" bIns="45718"/>
          <a:lstStyle/>
          <a:p>
            <a:pPr defTabSz="762000">
              <a:defRPr sz="1400">
                <a:latin typeface="+mj-lt"/>
                <a:ea typeface="+mj-ea"/>
                <a:cs typeface="+mj-cs"/>
                <a:sym typeface="Calibri"/>
              </a:defRPr>
            </a:pPr>
            <a:endParaRPr sz="1400"/>
          </a:p>
        </p:txBody>
      </p:sp>
      <p:sp>
        <p:nvSpPr>
          <p:cNvPr id="139" name="Shape 1"/>
          <p:cNvSpPr/>
          <p:nvPr/>
        </p:nvSpPr>
        <p:spPr>
          <a:xfrm>
            <a:off x="0" y="857250"/>
            <a:ext cx="12192000" cy="5143500"/>
          </a:xfrm>
          <a:prstGeom prst="rect">
            <a:avLst/>
          </a:prstGeom>
          <a:solidFill>
            <a:srgbClr val="FCFBF8"/>
          </a:solidFill>
          <a:ln w="12700">
            <a:miter lim="400000"/>
          </a:ln>
        </p:spPr>
        <p:txBody>
          <a:bodyPr lIns="45718" tIns="45718" rIns="45718" bIns="45718"/>
          <a:lstStyle/>
          <a:p>
            <a:pPr defTabSz="762000">
              <a:defRPr sz="1400">
                <a:latin typeface="+mj-lt"/>
                <a:ea typeface="+mj-ea"/>
                <a:cs typeface="+mj-cs"/>
                <a:sym typeface="Calibri"/>
              </a:defRPr>
            </a:pPr>
            <a:endParaRPr sz="1400"/>
          </a:p>
        </p:txBody>
      </p:sp>
      <p:pic>
        <p:nvPicPr>
          <p:cNvPr id="140" name="Image 0" descr="Image 0">
            <a:hlinkClick r:id="rId2"/>
          </p:cNvPr>
          <p:cNvPicPr>
            <a:picLocks noChangeAspect="1"/>
          </p:cNvPicPr>
          <p:nvPr/>
        </p:nvPicPr>
        <p:blipFill>
          <a:blip r:embed="rId3">
            <a:extLst/>
          </a:blip>
          <a:stretch>
            <a:fillRect/>
          </a:stretch>
        </p:blipFill>
        <p:spPr>
          <a:xfrm>
            <a:off x="10699344" y="5700713"/>
            <a:ext cx="1435513" cy="257181"/>
          </a:xfrm>
          <a:prstGeom prst="rect">
            <a:avLst/>
          </a:prstGeom>
          <a:ln w="12700">
            <a:miter lim="400000"/>
          </a:ln>
        </p:spPr>
      </p:pic>
      <p:sp>
        <p:nvSpPr>
          <p:cNvPr id="141" name="Slayt Numarası"/>
          <p:cNvSpPr txBox="1">
            <a:spLocks noGrp="1"/>
          </p:cNvSpPr>
          <p:nvPr>
            <p:ph type="sldNum" sz="quarter" idx="2"/>
          </p:nvPr>
        </p:nvSpPr>
        <p:spPr>
          <a:xfrm>
            <a:off x="8529222" y="5518719"/>
            <a:ext cx="208382" cy="211588"/>
          </a:xfrm>
          <a:prstGeom prst="rect">
            <a:avLst/>
          </a:prstGeom>
        </p:spPr>
        <p:txBody>
          <a:bodyPr lIns="28571" tIns="28571" rIns="28571" bIns="28571"/>
          <a:lstStyle>
            <a:lvl1pPr defTabSz="762000">
              <a:defRPr sz="10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aşlık ve İçerik">
    <p:spTree>
      <p:nvGrpSpPr>
        <p:cNvPr id="1" name=""/>
        <p:cNvGrpSpPr/>
        <p:nvPr/>
      </p:nvGrpSpPr>
      <p:grpSpPr>
        <a:xfrm>
          <a:off x="0" y="0"/>
          <a:ext cx="0" cy="0"/>
          <a:chOff x="0" y="0"/>
          <a:chExt cx="0" cy="0"/>
        </a:xfrm>
      </p:grpSpPr>
      <p:sp>
        <p:nvSpPr>
          <p:cNvPr id="148" name="Başlık Metni"/>
          <p:cNvSpPr txBox="1">
            <a:spLocks noGrp="1"/>
          </p:cNvSpPr>
          <p:nvPr>
            <p:ph type="title"/>
          </p:nvPr>
        </p:nvSpPr>
        <p:spPr>
          <a:xfrm>
            <a:off x="1981195" y="1063228"/>
            <a:ext cx="8229611" cy="857256"/>
          </a:xfrm>
          <a:prstGeom prst="rect">
            <a:avLst/>
          </a:prstGeom>
        </p:spPr>
        <p:txBody>
          <a:bodyPr lIns="34286" tIns="34286" rIns="34286" bIns="34286"/>
          <a:lstStyle>
            <a:lvl1pPr>
              <a:defRPr sz="4200"/>
            </a:lvl1pPr>
          </a:lstStyle>
          <a:p>
            <a:r>
              <a:t>Başlık Metni</a:t>
            </a:r>
          </a:p>
        </p:txBody>
      </p:sp>
      <p:sp>
        <p:nvSpPr>
          <p:cNvPr id="149" name="Gövde Düzeyi Bir…"/>
          <p:cNvSpPr txBox="1">
            <a:spLocks noGrp="1"/>
          </p:cNvSpPr>
          <p:nvPr>
            <p:ph type="body" sz="half" idx="1"/>
          </p:nvPr>
        </p:nvSpPr>
        <p:spPr>
          <a:xfrm>
            <a:off x="1981195" y="2057399"/>
            <a:ext cx="8229611" cy="3394477"/>
          </a:xfrm>
          <a:prstGeom prst="rect">
            <a:avLst/>
          </a:prstGeom>
        </p:spPr>
        <p:txBody>
          <a:bodyPr lIns="34286" tIns="34286" rIns="34286" bIns="34286"/>
          <a:lstStyle>
            <a:lvl1pPr marL="321467" indent="-321467">
              <a:spcBef>
                <a:spcPts val="600"/>
              </a:spcBef>
              <a:defRPr sz="3000"/>
            </a:lvl1pPr>
            <a:lvl2pPr marL="763358" indent="-306158">
              <a:spcBef>
                <a:spcPts val="600"/>
              </a:spcBef>
              <a:defRPr sz="3000"/>
            </a:lvl2pPr>
            <a:lvl3pPr marL="1200150" indent="-285750">
              <a:spcBef>
                <a:spcPts val="600"/>
              </a:spcBef>
              <a:defRPr sz="3000"/>
            </a:lvl3pPr>
            <a:lvl4pPr marL="1714498" indent="-342896">
              <a:spcBef>
                <a:spcPts val="600"/>
              </a:spcBef>
              <a:defRPr sz="3000"/>
            </a:lvl4pPr>
            <a:lvl5pPr marL="2171698" indent="-342898">
              <a:spcBef>
                <a:spcPts val="600"/>
              </a:spcBef>
              <a:defRPr sz="3000"/>
            </a:lvl5pPr>
          </a:lstStyle>
          <a:p>
            <a:r>
              <a:t>Gövde Düzeyi Bir</a:t>
            </a:r>
          </a:p>
          <a:p>
            <a:pPr lvl="1"/>
            <a:r>
              <a:t>Gövde Düzeyi İki</a:t>
            </a:r>
          </a:p>
          <a:p>
            <a:pPr lvl="2"/>
            <a:r>
              <a:t>Gövde Düzeyi Üç</a:t>
            </a:r>
          </a:p>
          <a:p>
            <a:pPr lvl="3"/>
            <a:r>
              <a:t>Gövde Düzeyi Dört</a:t>
            </a:r>
          </a:p>
          <a:p>
            <a:pPr lvl="4"/>
            <a:r>
              <a:t>Gövde Düzeyi Beş</a:t>
            </a:r>
          </a:p>
        </p:txBody>
      </p:sp>
      <p:sp>
        <p:nvSpPr>
          <p:cNvPr id="150" name="Slayt Numarası"/>
          <p:cNvSpPr txBox="1">
            <a:spLocks noGrp="1"/>
          </p:cNvSpPr>
          <p:nvPr>
            <p:ph type="sldNum" sz="quarter" idx="2"/>
          </p:nvPr>
        </p:nvSpPr>
        <p:spPr>
          <a:xfrm>
            <a:off x="9974854" y="5642176"/>
            <a:ext cx="235954" cy="238519"/>
          </a:xfrm>
          <a:prstGeom prst="rect">
            <a:avLst/>
          </a:prstGeom>
        </p:spPr>
        <p:txBody>
          <a:bodyPr lIns="34286" tIns="34286" rIns="34286" bIns="34286"/>
          <a:lstStyle>
            <a:lvl1pPr>
              <a:defRPr sz="11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57" name="Başlık Metni"/>
          <p:cNvSpPr txBox="1">
            <a:spLocks noGrp="1"/>
          </p:cNvSpPr>
          <p:nvPr>
            <p:ph type="title"/>
          </p:nvPr>
        </p:nvSpPr>
        <p:spPr>
          <a:prstGeom prst="rect">
            <a:avLst/>
          </a:prstGeom>
        </p:spPr>
        <p:txBody>
          <a:bodyPr lIns="0" tIns="0" rIns="0" bIns="0"/>
          <a:lstStyle>
            <a:lvl1pPr>
              <a:defRPr sz="3800" b="1">
                <a:solidFill>
                  <a:srgbClr val="3333FF"/>
                </a:solidFill>
              </a:defRPr>
            </a:lvl1pPr>
          </a:lstStyle>
          <a:p>
            <a:r>
              <a:t>Başlık Metni</a:t>
            </a:r>
          </a:p>
        </p:txBody>
      </p:sp>
      <p:sp>
        <p:nvSpPr>
          <p:cNvPr id="158" name="Gövde Düzeyi Bir…"/>
          <p:cNvSpPr txBox="1">
            <a:spLocks noGrp="1"/>
          </p:cNvSpPr>
          <p:nvPr>
            <p:ph type="body" sz="quarter" idx="1"/>
          </p:nvPr>
        </p:nvSpPr>
        <p:spPr>
          <a:xfrm>
            <a:off x="998009" y="1291845"/>
            <a:ext cx="3580769" cy="369335"/>
          </a:xfrm>
          <a:prstGeom prst="rect">
            <a:avLst/>
          </a:prstGeom>
        </p:spPr>
        <p:txBody>
          <a:bodyPr lIns="0" tIns="0" rIns="0" bIns="0"/>
          <a:lstStyle>
            <a:lvl1pPr>
              <a:defRPr sz="2400"/>
            </a:lvl1pPr>
            <a:lvl2pPr marL="702127" indent="-244927">
              <a:defRPr sz="2400"/>
            </a:lvl2pPr>
            <a:lvl3pPr marL="1143000" indent="-228600">
              <a:defRPr sz="2400"/>
            </a:lvl3pPr>
            <a:lvl4pPr marL="1645920" indent="-274319">
              <a:defRPr sz="2400"/>
            </a:lvl4pPr>
            <a:lvl5pPr marL="2103120" indent="-274320">
              <a:defRPr sz="2400"/>
            </a:lvl5pPr>
          </a:lstStyle>
          <a:p>
            <a:r>
              <a:t>Gövde Düzeyi Bir</a:t>
            </a:r>
          </a:p>
          <a:p>
            <a:pPr lvl="1"/>
            <a:r>
              <a:t>Gövde Düzeyi İki</a:t>
            </a:r>
          </a:p>
          <a:p>
            <a:pPr lvl="2"/>
            <a:r>
              <a:t>Gövde Düzeyi Üç</a:t>
            </a:r>
          </a:p>
          <a:p>
            <a:pPr lvl="3"/>
            <a:r>
              <a:t>Gövde Düzeyi Dört</a:t>
            </a:r>
          </a:p>
          <a:p>
            <a:pPr lvl="4"/>
            <a:r>
              <a:t>Gövde Düzeyi Beş</a:t>
            </a:r>
          </a:p>
        </p:txBody>
      </p:sp>
      <p:sp>
        <p:nvSpPr>
          <p:cNvPr id="159" name="Slayt Numarası"/>
          <p:cNvSpPr txBox="1">
            <a:spLocks noGrp="1"/>
          </p:cNvSpPr>
          <p:nvPr>
            <p:ph type="sldNum" sz="quarter" idx="2"/>
          </p:nvPr>
        </p:nvSpPr>
        <p:spPr>
          <a:xfrm>
            <a:off x="11399664" y="6446580"/>
            <a:ext cx="182742" cy="184666"/>
          </a:xfrm>
          <a:prstGeom prst="rect">
            <a:avLst/>
          </a:prstGeom>
        </p:spPr>
        <p:txBody>
          <a:bodyPr lIns="0" tIns="0" rIns="0" bIns="0"/>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Yalnızca Başlık">
    <p:spTree>
      <p:nvGrpSpPr>
        <p:cNvPr id="1" name=""/>
        <p:cNvGrpSpPr/>
        <p:nvPr/>
      </p:nvGrpSpPr>
      <p:grpSpPr>
        <a:xfrm>
          <a:off x="0" y="0"/>
          <a:ext cx="0" cy="0"/>
          <a:chOff x="0" y="0"/>
          <a:chExt cx="0" cy="0"/>
        </a:xfrm>
      </p:grpSpPr>
      <p:sp>
        <p:nvSpPr>
          <p:cNvPr id="166" name="Başlık Metni"/>
          <p:cNvSpPr txBox="1">
            <a:spLocks noGrp="1"/>
          </p:cNvSpPr>
          <p:nvPr>
            <p:ph type="title"/>
          </p:nvPr>
        </p:nvSpPr>
        <p:spPr>
          <a:prstGeom prst="rect">
            <a:avLst/>
          </a:prstGeom>
        </p:spPr>
        <p:txBody>
          <a:bodyPr/>
          <a:lstStyle/>
          <a:p>
            <a:r>
              <a:t>Başlık Metni</a:t>
            </a:r>
          </a:p>
        </p:txBody>
      </p:sp>
      <p:sp>
        <p:nvSpPr>
          <p:cNvPr id="167" name="Slayt Numarası"/>
          <p:cNvSpPr txBox="1">
            <a:spLocks noGrp="1"/>
          </p:cNvSpPr>
          <p:nvPr>
            <p:ph type="sldNum" sz="quarter" idx="2"/>
          </p:nvPr>
        </p:nvSpPr>
        <p:spPr>
          <a:xfrm>
            <a:off x="11307332" y="6400416"/>
            <a:ext cx="275071" cy="27699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İki İçerik">
    <p:spTree>
      <p:nvGrpSpPr>
        <p:cNvPr id="1" name=""/>
        <p:cNvGrpSpPr/>
        <p:nvPr/>
      </p:nvGrpSpPr>
      <p:grpSpPr>
        <a:xfrm>
          <a:off x="0" y="0"/>
          <a:ext cx="0" cy="0"/>
          <a:chOff x="0" y="0"/>
          <a:chExt cx="0" cy="0"/>
        </a:xfrm>
      </p:grpSpPr>
      <p:sp>
        <p:nvSpPr>
          <p:cNvPr id="174" name="Başlık Metni"/>
          <p:cNvSpPr txBox="1">
            <a:spLocks noGrp="1"/>
          </p:cNvSpPr>
          <p:nvPr>
            <p:ph type="title"/>
          </p:nvPr>
        </p:nvSpPr>
        <p:spPr>
          <a:prstGeom prst="rect">
            <a:avLst/>
          </a:prstGeom>
        </p:spPr>
        <p:txBody>
          <a:bodyPr/>
          <a:lstStyle/>
          <a:p>
            <a:r>
              <a:t>Başlık Metni</a:t>
            </a:r>
          </a:p>
        </p:txBody>
      </p:sp>
      <p:sp>
        <p:nvSpPr>
          <p:cNvPr id="175" name="Gövde Düzeyi Bir…"/>
          <p:cNvSpPr txBox="1">
            <a:spLocks noGrp="1"/>
          </p:cNvSpPr>
          <p:nvPr>
            <p:ph type="body" sz="half" idx="1"/>
          </p:nvPr>
        </p:nvSpPr>
        <p:spPr>
          <a:xfrm>
            <a:off x="838200" y="1825625"/>
            <a:ext cx="5181600" cy="4351338"/>
          </a:xfrm>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176" name="Slayt Numarası"/>
          <p:cNvSpPr txBox="1">
            <a:spLocks noGrp="1"/>
          </p:cNvSpPr>
          <p:nvPr>
            <p:ph type="sldNum" sz="quarter" idx="2"/>
          </p:nvPr>
        </p:nvSpPr>
        <p:spPr>
          <a:xfrm>
            <a:off x="11307332" y="6400416"/>
            <a:ext cx="275071" cy="27699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aşlık ve İçerik">
    <p:spTree>
      <p:nvGrpSpPr>
        <p:cNvPr id="1" name=""/>
        <p:cNvGrpSpPr/>
        <p:nvPr/>
      </p:nvGrpSpPr>
      <p:grpSpPr>
        <a:xfrm>
          <a:off x="0" y="0"/>
          <a:ext cx="0" cy="0"/>
          <a:chOff x="0" y="0"/>
          <a:chExt cx="0" cy="0"/>
        </a:xfrm>
      </p:grpSpPr>
      <p:sp>
        <p:nvSpPr>
          <p:cNvPr id="20" name="Başlık Metni"/>
          <p:cNvSpPr txBox="1">
            <a:spLocks noGrp="1"/>
          </p:cNvSpPr>
          <p:nvPr>
            <p:ph type="title"/>
          </p:nvPr>
        </p:nvSpPr>
        <p:spPr>
          <a:prstGeom prst="rect">
            <a:avLst/>
          </a:prstGeom>
        </p:spPr>
        <p:txBody>
          <a:bodyPr/>
          <a:lstStyle/>
          <a:p>
            <a:r>
              <a:t>Başlık Metni</a:t>
            </a:r>
          </a:p>
        </p:txBody>
      </p:sp>
      <p:sp>
        <p:nvSpPr>
          <p:cNvPr id="21" name="Gövde Düzeyi Bir…"/>
          <p:cNvSpPr txBox="1">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22"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ölüm Üstbilgisi">
    <p:spTree>
      <p:nvGrpSpPr>
        <p:cNvPr id="1" name=""/>
        <p:cNvGrpSpPr/>
        <p:nvPr/>
      </p:nvGrpSpPr>
      <p:grpSpPr>
        <a:xfrm>
          <a:off x="0" y="0"/>
          <a:ext cx="0" cy="0"/>
          <a:chOff x="0" y="0"/>
          <a:chExt cx="0" cy="0"/>
        </a:xfrm>
      </p:grpSpPr>
      <p:sp>
        <p:nvSpPr>
          <p:cNvPr id="29" name="Başlık Metni"/>
          <p:cNvSpPr txBox="1">
            <a:spLocks noGrp="1"/>
          </p:cNvSpPr>
          <p:nvPr>
            <p:ph type="title"/>
          </p:nvPr>
        </p:nvSpPr>
        <p:spPr>
          <a:xfrm>
            <a:off x="963084" y="4406901"/>
            <a:ext cx="10363201" cy="1362075"/>
          </a:xfrm>
          <a:prstGeom prst="rect">
            <a:avLst/>
          </a:prstGeom>
        </p:spPr>
        <p:txBody>
          <a:bodyPr anchor="t"/>
          <a:lstStyle>
            <a:lvl1pPr algn="l">
              <a:defRPr sz="4000" b="1" cap="all"/>
            </a:lvl1pPr>
          </a:lstStyle>
          <a:p>
            <a:r>
              <a:t>Başlık Metni</a:t>
            </a:r>
          </a:p>
        </p:txBody>
      </p:sp>
      <p:sp>
        <p:nvSpPr>
          <p:cNvPr id="30" name="Gövde Düzeyi Bir…"/>
          <p:cNvSpPr txBox="1">
            <a:spLocks noGrp="1"/>
          </p:cNvSpPr>
          <p:nvPr>
            <p:ph type="body" sz="quarter" idx="1"/>
          </p:nvPr>
        </p:nvSpPr>
        <p:spPr>
          <a:xfrm>
            <a:off x="963084" y="2906714"/>
            <a:ext cx="10363201" cy="1500195"/>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Gövde Düzeyi Bir</a:t>
            </a:r>
          </a:p>
          <a:p>
            <a:pPr lvl="1"/>
            <a:r>
              <a:t>Gövde Düzeyi İki</a:t>
            </a:r>
          </a:p>
          <a:p>
            <a:pPr lvl="2"/>
            <a:r>
              <a:t>Gövde Düzeyi Üç</a:t>
            </a:r>
          </a:p>
          <a:p>
            <a:pPr lvl="3"/>
            <a:r>
              <a:t>Gövde Düzeyi Dört</a:t>
            </a:r>
          </a:p>
          <a:p>
            <a:pPr lvl="4"/>
            <a:r>
              <a:t>Gövde Düzeyi Beş</a:t>
            </a:r>
          </a:p>
        </p:txBody>
      </p:sp>
      <p:sp>
        <p:nvSpPr>
          <p:cNvPr id="31"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İki İçerik">
    <p:spTree>
      <p:nvGrpSpPr>
        <p:cNvPr id="1" name=""/>
        <p:cNvGrpSpPr/>
        <p:nvPr/>
      </p:nvGrpSpPr>
      <p:grpSpPr>
        <a:xfrm>
          <a:off x="0" y="0"/>
          <a:ext cx="0" cy="0"/>
          <a:chOff x="0" y="0"/>
          <a:chExt cx="0" cy="0"/>
        </a:xfrm>
      </p:grpSpPr>
      <p:sp>
        <p:nvSpPr>
          <p:cNvPr id="38" name="Başlık Metni"/>
          <p:cNvSpPr txBox="1">
            <a:spLocks noGrp="1"/>
          </p:cNvSpPr>
          <p:nvPr>
            <p:ph type="title"/>
          </p:nvPr>
        </p:nvSpPr>
        <p:spPr>
          <a:prstGeom prst="rect">
            <a:avLst/>
          </a:prstGeom>
        </p:spPr>
        <p:txBody>
          <a:bodyPr/>
          <a:lstStyle/>
          <a:p>
            <a:r>
              <a:t>Başlık Metni</a:t>
            </a:r>
          </a:p>
        </p:txBody>
      </p:sp>
      <p:sp>
        <p:nvSpPr>
          <p:cNvPr id="39" name="Gövde Düzeyi Bir…"/>
          <p:cNvSpPr txBox="1">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Gövde Düzeyi Bir</a:t>
            </a:r>
          </a:p>
          <a:p>
            <a:pPr lvl="1"/>
            <a:r>
              <a:t>Gövde Düzeyi İki</a:t>
            </a:r>
          </a:p>
          <a:p>
            <a:pPr lvl="2"/>
            <a:r>
              <a:t>Gövde Düzeyi Üç</a:t>
            </a:r>
          </a:p>
          <a:p>
            <a:pPr lvl="3"/>
            <a:r>
              <a:t>Gövde Düzeyi Dört</a:t>
            </a:r>
          </a:p>
          <a:p>
            <a:pPr lvl="4"/>
            <a:r>
              <a:t>Gövde Düzeyi Beş</a:t>
            </a:r>
          </a:p>
        </p:txBody>
      </p:sp>
      <p:sp>
        <p:nvSpPr>
          <p:cNvPr id="4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Karşılaştırma">
    <p:spTree>
      <p:nvGrpSpPr>
        <p:cNvPr id="1" name=""/>
        <p:cNvGrpSpPr/>
        <p:nvPr/>
      </p:nvGrpSpPr>
      <p:grpSpPr>
        <a:xfrm>
          <a:off x="0" y="0"/>
          <a:ext cx="0" cy="0"/>
          <a:chOff x="0" y="0"/>
          <a:chExt cx="0" cy="0"/>
        </a:xfrm>
      </p:grpSpPr>
      <p:sp>
        <p:nvSpPr>
          <p:cNvPr id="47" name="Başlık Metni"/>
          <p:cNvSpPr txBox="1">
            <a:spLocks noGrp="1"/>
          </p:cNvSpPr>
          <p:nvPr>
            <p:ph type="title"/>
          </p:nvPr>
        </p:nvSpPr>
        <p:spPr>
          <a:prstGeom prst="rect">
            <a:avLst/>
          </a:prstGeom>
        </p:spPr>
        <p:txBody>
          <a:bodyPr/>
          <a:lstStyle/>
          <a:p>
            <a:r>
              <a:t>Başlık Metni</a:t>
            </a:r>
          </a:p>
        </p:txBody>
      </p:sp>
      <p:sp>
        <p:nvSpPr>
          <p:cNvPr id="48" name="Gövde Düzeyi Bir…"/>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Gövde Düzeyi Bir</a:t>
            </a:r>
          </a:p>
          <a:p>
            <a:pPr lvl="1"/>
            <a:r>
              <a:t>Gövde Düzeyi İki</a:t>
            </a:r>
          </a:p>
          <a:p>
            <a:pPr lvl="2"/>
            <a:r>
              <a:t>Gövde Düzeyi Üç</a:t>
            </a:r>
          </a:p>
          <a:p>
            <a:pPr lvl="3"/>
            <a:r>
              <a:t>Gövde Düzeyi Dört</a:t>
            </a:r>
          </a:p>
          <a:p>
            <a:pPr lvl="4"/>
            <a:r>
              <a:t>Gövde Düzeyi Beş</a:t>
            </a:r>
          </a:p>
        </p:txBody>
      </p:sp>
      <p:sp>
        <p:nvSpPr>
          <p:cNvPr id="49" name="4 Metin Yer Tutucusu"/>
          <p:cNvSpPr>
            <a:spLocks noGrp="1"/>
          </p:cNvSpPr>
          <p:nvPr>
            <p:ph type="body" sz="quarter" idx="13"/>
          </p:nvPr>
        </p:nvSpPr>
        <p:spPr>
          <a:xfrm>
            <a:off x="6193368" y="1535112"/>
            <a:ext cx="5389033" cy="639770"/>
          </a:xfrm>
          <a:prstGeom prst="rect">
            <a:avLst/>
          </a:prstGeom>
        </p:spPr>
        <p:txBody>
          <a:bodyPr anchor="b"/>
          <a:lstStyle/>
          <a:p>
            <a:endParaRPr/>
          </a:p>
        </p:txBody>
      </p:sp>
      <p:sp>
        <p:nvSpPr>
          <p:cNvPr id="5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aşlıklı İçerik">
    <p:spTree>
      <p:nvGrpSpPr>
        <p:cNvPr id="1" name=""/>
        <p:cNvGrpSpPr/>
        <p:nvPr/>
      </p:nvGrpSpPr>
      <p:grpSpPr>
        <a:xfrm>
          <a:off x="0" y="0"/>
          <a:ext cx="0" cy="0"/>
          <a:chOff x="0" y="0"/>
          <a:chExt cx="0" cy="0"/>
        </a:xfrm>
      </p:grpSpPr>
      <p:sp>
        <p:nvSpPr>
          <p:cNvPr id="57" name="Başlık Metni"/>
          <p:cNvSpPr txBox="1">
            <a:spLocks noGrp="1"/>
          </p:cNvSpPr>
          <p:nvPr>
            <p:ph type="title"/>
          </p:nvPr>
        </p:nvSpPr>
        <p:spPr>
          <a:xfrm>
            <a:off x="609600" y="273050"/>
            <a:ext cx="4011088" cy="1162050"/>
          </a:xfrm>
          <a:prstGeom prst="rect">
            <a:avLst/>
          </a:prstGeom>
        </p:spPr>
        <p:txBody>
          <a:bodyPr anchor="b"/>
          <a:lstStyle>
            <a:lvl1pPr algn="l">
              <a:defRPr sz="2000" b="1"/>
            </a:lvl1pPr>
          </a:lstStyle>
          <a:p>
            <a:r>
              <a:t>Başlık Metni</a:t>
            </a:r>
          </a:p>
        </p:txBody>
      </p:sp>
      <p:sp>
        <p:nvSpPr>
          <p:cNvPr id="58" name="Gövde Düzeyi Bir…"/>
          <p:cNvSpPr txBox="1">
            <a:spLocks noGrp="1"/>
          </p:cNvSpPr>
          <p:nvPr>
            <p:ph type="body" idx="1"/>
          </p:nvPr>
        </p:nvSpPr>
        <p:spPr>
          <a:xfrm>
            <a:off x="4766733" y="273051"/>
            <a:ext cx="6815667" cy="5853113"/>
          </a:xfrm>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59" name="3 Metin Yer Tutucusu"/>
          <p:cNvSpPr>
            <a:spLocks noGrp="1"/>
          </p:cNvSpPr>
          <p:nvPr>
            <p:ph type="body" sz="half" idx="13"/>
          </p:nvPr>
        </p:nvSpPr>
        <p:spPr>
          <a:xfrm>
            <a:off x="609598" y="1435101"/>
            <a:ext cx="4011089" cy="4691063"/>
          </a:xfrm>
          <a:prstGeom prst="rect">
            <a:avLst/>
          </a:prstGeom>
        </p:spPr>
        <p:txBody>
          <a:bodyPr/>
          <a:lstStyle/>
          <a:p>
            <a:endParaRPr/>
          </a:p>
        </p:txBody>
      </p:sp>
      <p:sp>
        <p:nvSpPr>
          <p:cNvPr id="6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aşlıklı Resim">
    <p:spTree>
      <p:nvGrpSpPr>
        <p:cNvPr id="1" name=""/>
        <p:cNvGrpSpPr/>
        <p:nvPr/>
      </p:nvGrpSpPr>
      <p:grpSpPr>
        <a:xfrm>
          <a:off x="0" y="0"/>
          <a:ext cx="0" cy="0"/>
          <a:chOff x="0" y="0"/>
          <a:chExt cx="0" cy="0"/>
        </a:xfrm>
      </p:grpSpPr>
      <p:sp>
        <p:nvSpPr>
          <p:cNvPr id="67" name="Başlık Metni"/>
          <p:cNvSpPr txBox="1">
            <a:spLocks noGrp="1"/>
          </p:cNvSpPr>
          <p:nvPr>
            <p:ph type="title"/>
          </p:nvPr>
        </p:nvSpPr>
        <p:spPr>
          <a:xfrm>
            <a:off x="2389718" y="4800600"/>
            <a:ext cx="7315205" cy="566738"/>
          </a:xfrm>
          <a:prstGeom prst="rect">
            <a:avLst/>
          </a:prstGeom>
        </p:spPr>
        <p:txBody>
          <a:bodyPr anchor="b"/>
          <a:lstStyle>
            <a:lvl1pPr algn="l">
              <a:defRPr sz="2000" b="1"/>
            </a:lvl1pPr>
          </a:lstStyle>
          <a:p>
            <a:r>
              <a:t>Başlık Metni</a:t>
            </a:r>
          </a:p>
        </p:txBody>
      </p:sp>
      <p:sp>
        <p:nvSpPr>
          <p:cNvPr id="68" name="2 Resim Yer Tutucusu"/>
          <p:cNvSpPr>
            <a:spLocks noGrp="1"/>
          </p:cNvSpPr>
          <p:nvPr>
            <p:ph type="pic" sz="half" idx="13"/>
          </p:nvPr>
        </p:nvSpPr>
        <p:spPr>
          <a:xfrm>
            <a:off x="2389718" y="612775"/>
            <a:ext cx="7315205" cy="4114800"/>
          </a:xfrm>
          <a:prstGeom prst="rect">
            <a:avLst/>
          </a:prstGeom>
        </p:spPr>
        <p:txBody>
          <a:bodyPr lIns="91439" tIns="45719" rIns="91439" bIns="45719">
            <a:noAutofit/>
          </a:bodyPr>
          <a:lstStyle/>
          <a:p>
            <a:endParaRPr/>
          </a:p>
        </p:txBody>
      </p:sp>
      <p:sp>
        <p:nvSpPr>
          <p:cNvPr id="69" name="Gövde Düzeyi Bir…"/>
          <p:cNvSpPr txBox="1">
            <a:spLocks noGrp="1"/>
          </p:cNvSpPr>
          <p:nvPr>
            <p:ph type="body" sz="quarter" idx="1"/>
          </p:nvPr>
        </p:nvSpPr>
        <p:spPr>
          <a:xfrm>
            <a:off x="2389718" y="5367337"/>
            <a:ext cx="7315205" cy="804870"/>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Gövde Düzeyi Bir</a:t>
            </a:r>
          </a:p>
          <a:p>
            <a:pPr lvl="1"/>
            <a:r>
              <a:t>Gövde Düzeyi İki</a:t>
            </a:r>
          </a:p>
          <a:p>
            <a:pPr lvl="2"/>
            <a:r>
              <a:t>Gövde Düzeyi Üç</a:t>
            </a:r>
          </a:p>
          <a:p>
            <a:pPr lvl="3"/>
            <a:r>
              <a:t>Gövde Düzeyi Dört</a:t>
            </a:r>
          </a:p>
          <a:p>
            <a:pPr lvl="4"/>
            <a:r>
              <a:t>Gövde Düzeyi Beş</a:t>
            </a:r>
          </a:p>
        </p:txBody>
      </p:sp>
      <p:sp>
        <p:nvSpPr>
          <p:cNvPr id="7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7" name="Freeform 11"/>
          <p:cNvSpPr/>
          <p:nvPr/>
        </p:nvSpPr>
        <p:spPr>
          <a:xfrm>
            <a:off x="-818" y="1797804"/>
            <a:ext cx="12192820" cy="68587"/>
          </a:xfrm>
          <a:prstGeom prst="rect">
            <a:avLst/>
          </a:prstGeom>
          <a:solidFill>
            <a:srgbClr val="564C47"/>
          </a:solidFill>
          <a:ln w="12700">
            <a:miter lim="400000"/>
          </a:ln>
        </p:spPr>
        <p:txBody>
          <a:bodyPr lIns="45718" tIns="45718" rIns="45718" bIns="45718" anchor="ctr"/>
          <a:lstStyle/>
          <a:p>
            <a:pPr defTabSz="457200">
              <a:lnSpc>
                <a:spcPct val="95000"/>
              </a:lnSpc>
              <a:spcBef>
                <a:spcPts val="300"/>
              </a:spcBef>
              <a:defRPr sz="200">
                <a:solidFill>
                  <a:srgbClr val="FFFFFF"/>
                </a:solidFill>
                <a:latin typeface="+mj-lt"/>
                <a:ea typeface="+mj-ea"/>
                <a:cs typeface="+mj-cs"/>
                <a:sym typeface="Calibri"/>
              </a:defRPr>
            </a:pPr>
            <a:endParaRPr sz="200"/>
          </a:p>
        </p:txBody>
      </p:sp>
      <p:sp>
        <p:nvSpPr>
          <p:cNvPr id="78" name="Freeform 10"/>
          <p:cNvSpPr/>
          <p:nvPr/>
        </p:nvSpPr>
        <p:spPr>
          <a:xfrm>
            <a:off x="-818" y="857251"/>
            <a:ext cx="12192820" cy="965325"/>
          </a:xfrm>
          <a:prstGeom prst="rect">
            <a:avLst/>
          </a:prstGeom>
          <a:solidFill>
            <a:srgbClr val="FFFFFF"/>
          </a:solidFill>
          <a:ln w="12700">
            <a:miter lim="400000"/>
          </a:ln>
        </p:spPr>
        <p:txBody>
          <a:bodyPr lIns="45718" tIns="45718" rIns="45718" bIns="45718" anchor="ctr"/>
          <a:lstStyle/>
          <a:p>
            <a:pPr defTabSz="457200">
              <a:lnSpc>
                <a:spcPct val="95000"/>
              </a:lnSpc>
              <a:spcBef>
                <a:spcPts val="300"/>
              </a:spcBef>
              <a:defRPr sz="200">
                <a:solidFill>
                  <a:srgbClr val="FFFFFF"/>
                </a:solidFill>
                <a:latin typeface="+mj-lt"/>
                <a:ea typeface="+mj-ea"/>
                <a:cs typeface="+mj-cs"/>
                <a:sym typeface="Calibri"/>
              </a:defRPr>
            </a:pPr>
            <a:endParaRPr sz="200"/>
          </a:p>
        </p:txBody>
      </p:sp>
      <p:grpSp>
        <p:nvGrpSpPr>
          <p:cNvPr id="81" name="Rectangle 13"/>
          <p:cNvGrpSpPr/>
          <p:nvPr/>
        </p:nvGrpSpPr>
        <p:grpSpPr>
          <a:xfrm>
            <a:off x="11350625" y="5369079"/>
            <a:ext cx="685816" cy="514252"/>
            <a:chOff x="-1" y="-1"/>
            <a:chExt cx="514361" cy="514250"/>
          </a:xfrm>
        </p:grpSpPr>
        <p:sp>
          <p:nvSpPr>
            <p:cNvPr id="79" name="Dikdörtgen"/>
            <p:cNvSpPr/>
            <p:nvPr/>
          </p:nvSpPr>
          <p:spPr>
            <a:xfrm>
              <a:off x="-1" y="-1"/>
              <a:ext cx="514361" cy="514250"/>
            </a:xfrm>
            <a:prstGeom prst="rect">
              <a:avLst/>
            </a:prstGeom>
            <a:solidFill>
              <a:srgbClr val="F2F2F2"/>
            </a:solidFill>
            <a:ln w="12700" cap="flat">
              <a:noFill/>
              <a:miter lim="400000"/>
            </a:ln>
            <a:effectLst/>
          </p:spPr>
          <p:txBody>
            <a:bodyPr wrap="square" lIns="45718" tIns="45718" rIns="45718" bIns="45718" numCol="1" anchor="ctr">
              <a:noAutofit/>
            </a:bodyPr>
            <a:lstStyle/>
            <a:p>
              <a:pPr algn="ctr" defTabSz="457200">
                <a:defRPr>
                  <a:latin typeface="Open Sans"/>
                  <a:ea typeface="Open Sans"/>
                  <a:cs typeface="Open Sans"/>
                  <a:sym typeface="Open Sans"/>
                </a:defRPr>
              </a:pPr>
              <a:endParaRPr sz="1800"/>
            </a:p>
          </p:txBody>
        </p:sp>
        <p:sp>
          <p:nvSpPr>
            <p:cNvPr id="80" name="Add QR  code here on  slide master…"/>
            <p:cNvSpPr txBox="1"/>
            <p:nvPr/>
          </p:nvSpPr>
          <p:spPr>
            <a:xfrm>
              <a:off x="-1" y="72450"/>
              <a:ext cx="514361"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defTabSz="457200">
                <a:defRPr sz="600" spc="-20">
                  <a:latin typeface="Open Sans"/>
                  <a:ea typeface="Open Sans"/>
                  <a:cs typeface="Open Sans"/>
                  <a:sym typeface="Open Sans"/>
                </a:defRPr>
              </a:pPr>
              <a:r>
                <a:rPr sz="600"/>
                <a:t>Add QR </a:t>
              </a:r>
              <a:br>
                <a:rPr sz="600"/>
              </a:br>
              <a:r>
                <a:rPr sz="600"/>
                <a:t>code here on </a:t>
              </a:r>
              <a:br>
                <a:rPr sz="600"/>
              </a:br>
              <a:r>
                <a:rPr sz="600"/>
                <a:t>slide master</a:t>
              </a:r>
            </a:p>
            <a:p>
              <a:pPr algn="ctr" defTabSz="457200">
                <a:defRPr sz="600" spc="-20">
                  <a:latin typeface="Open Sans"/>
                  <a:ea typeface="Open Sans"/>
                  <a:cs typeface="Open Sans"/>
                  <a:sym typeface="Open Sans"/>
                </a:defRPr>
              </a:pPr>
              <a:r>
                <a:rPr sz="600"/>
                <a:t>0.75” x 0.75“</a:t>
              </a:r>
            </a:p>
          </p:txBody>
        </p:sp>
      </p:grpSp>
      <p:sp>
        <p:nvSpPr>
          <p:cNvPr id="82" name="Content Placeholder 11"/>
          <p:cNvSpPr txBox="1"/>
          <p:nvPr/>
        </p:nvSpPr>
        <p:spPr>
          <a:xfrm>
            <a:off x="355595" y="5863587"/>
            <a:ext cx="10469884" cy="137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gn="ctr" defTabSz="914396">
              <a:lnSpc>
                <a:spcPct val="108000"/>
              </a:lnSpc>
              <a:defRPr sz="800">
                <a:solidFill>
                  <a:srgbClr val="EB1700"/>
                </a:solidFill>
                <a:latin typeface="Open Sans"/>
                <a:ea typeface="Open Sans"/>
                <a:cs typeface="Open Sans"/>
                <a:sym typeface="Open Sans"/>
              </a:defRPr>
            </a:lvl1pPr>
          </a:lstStyle>
          <a:p>
            <a:r>
              <a:rPr sz="800"/>
              <a:t>Presented by G. Follows at the 65th ASH Annual Meeting and Exposition; December 9-12, 2023; San Diego, CA, USA</a:t>
            </a:r>
          </a:p>
        </p:txBody>
      </p:sp>
      <p:pic>
        <p:nvPicPr>
          <p:cNvPr id="83" name="Picture 6" descr="Picture 6"/>
          <p:cNvPicPr>
            <a:picLocks noChangeAspect="1"/>
          </p:cNvPicPr>
          <p:nvPr/>
        </p:nvPicPr>
        <p:blipFill>
          <a:blip r:embed="rId2">
            <a:extLst/>
          </a:blip>
          <a:stretch>
            <a:fillRect/>
          </a:stretch>
        </p:blipFill>
        <p:spPr>
          <a:xfrm>
            <a:off x="11350637" y="5368974"/>
            <a:ext cx="685809" cy="514357"/>
          </a:xfrm>
          <a:prstGeom prst="rect">
            <a:avLst/>
          </a:prstGeom>
          <a:ln w="12700">
            <a:miter lim="400000"/>
          </a:ln>
        </p:spPr>
      </p:pic>
      <p:sp>
        <p:nvSpPr>
          <p:cNvPr id="84" name="Başlık Metni"/>
          <p:cNvSpPr txBox="1">
            <a:spLocks noGrp="1"/>
          </p:cNvSpPr>
          <p:nvPr>
            <p:ph type="title"/>
          </p:nvPr>
        </p:nvSpPr>
        <p:spPr>
          <a:xfrm>
            <a:off x="355595" y="963949"/>
            <a:ext cx="11484005" cy="731386"/>
          </a:xfrm>
          <a:prstGeom prst="rect">
            <a:avLst/>
          </a:prstGeom>
        </p:spPr>
        <p:txBody>
          <a:bodyPr lIns="34289" tIns="34289" rIns="34289" bIns="34289" anchor="b"/>
          <a:lstStyle>
            <a:lvl1pPr algn="l" defTabSz="142860">
              <a:defRPr sz="2800" b="1">
                <a:solidFill>
                  <a:srgbClr val="EB1700"/>
                </a:solidFill>
                <a:latin typeface="Open Sans"/>
                <a:ea typeface="Open Sans"/>
                <a:cs typeface="Open Sans"/>
                <a:sym typeface="Open Sans"/>
              </a:defRPr>
            </a:lvl1pPr>
          </a:lstStyle>
          <a:p>
            <a:r>
              <a:t>Başlık Metni</a:t>
            </a:r>
          </a:p>
        </p:txBody>
      </p:sp>
      <p:sp>
        <p:nvSpPr>
          <p:cNvPr id="85" name="Gövde Düzeyi Bir…"/>
          <p:cNvSpPr txBox="1">
            <a:spLocks noGrp="1"/>
          </p:cNvSpPr>
          <p:nvPr>
            <p:ph type="body" idx="1"/>
          </p:nvPr>
        </p:nvSpPr>
        <p:spPr>
          <a:xfrm>
            <a:off x="355595" y="2055018"/>
            <a:ext cx="11484005" cy="3291843"/>
          </a:xfrm>
          <a:prstGeom prst="rect">
            <a:avLst/>
          </a:prstGeom>
        </p:spPr>
        <p:txBody>
          <a:bodyPr lIns="34289" tIns="34289" rIns="34289" bIns="34289"/>
          <a:lstStyle>
            <a:lvl1pPr marL="0" indent="0" defTabSz="914396">
              <a:spcBef>
                <a:spcPts val="600"/>
              </a:spcBef>
              <a:buSzTx/>
              <a:buFontTx/>
              <a:buNone/>
              <a:defRPr sz="1800" b="1">
                <a:latin typeface="Open Sans"/>
                <a:ea typeface="Open Sans"/>
                <a:cs typeface="Open Sans"/>
                <a:sym typeface="Open Sans"/>
              </a:defRPr>
            </a:lvl1pPr>
            <a:lvl2pPr marL="171450" indent="-171450" defTabSz="914396">
              <a:spcBef>
                <a:spcPts val="600"/>
              </a:spcBef>
              <a:buFontTx/>
              <a:buChar char="•"/>
              <a:defRPr sz="1800" b="1">
                <a:latin typeface="Open Sans"/>
                <a:ea typeface="Open Sans"/>
                <a:cs typeface="Open Sans"/>
                <a:sym typeface="Open Sans"/>
              </a:defRPr>
            </a:lvl2pPr>
            <a:lvl3pPr marL="341313" indent="-171450" defTabSz="914396">
              <a:spcBef>
                <a:spcPts val="600"/>
              </a:spcBef>
              <a:buFontTx/>
              <a:buChar char="–"/>
              <a:defRPr sz="1800" b="1">
                <a:latin typeface="Open Sans"/>
                <a:ea typeface="Open Sans"/>
                <a:cs typeface="Open Sans"/>
                <a:sym typeface="Open Sans"/>
              </a:defRPr>
            </a:lvl3pPr>
            <a:lvl4pPr marL="512762" indent="-152400" defTabSz="914396">
              <a:spcBef>
                <a:spcPts val="600"/>
              </a:spcBef>
              <a:buSzPct val="80000"/>
              <a:buFontTx/>
              <a:buChar char="▪"/>
              <a:defRPr sz="1800" b="1">
                <a:latin typeface="Open Sans"/>
                <a:ea typeface="Open Sans"/>
                <a:cs typeface="Open Sans"/>
                <a:sym typeface="Open Sans"/>
              </a:defRPr>
            </a:lvl4pPr>
            <a:lvl5pPr marL="729690" indent="-189940" defTabSz="914396">
              <a:spcBef>
                <a:spcPts val="600"/>
              </a:spcBef>
              <a:buFontTx/>
              <a:buChar char="◦"/>
              <a:defRPr sz="1800" b="1">
                <a:latin typeface="Open Sans"/>
                <a:ea typeface="Open Sans"/>
                <a:cs typeface="Open Sans"/>
                <a:sym typeface="Open Sans"/>
              </a:defRPr>
            </a:lvl5pPr>
          </a:lstStyle>
          <a:p>
            <a:r>
              <a:t>Gövde Düzeyi Bir</a:t>
            </a:r>
          </a:p>
          <a:p>
            <a:pPr lvl="1"/>
            <a:r>
              <a:t>Gövde Düzeyi İki</a:t>
            </a:r>
          </a:p>
          <a:p>
            <a:pPr lvl="2"/>
            <a:r>
              <a:t>Gövde Düzeyi Üç</a:t>
            </a:r>
          </a:p>
          <a:p>
            <a:pPr lvl="3"/>
            <a:r>
              <a:t>Gövde Düzeyi Dört</a:t>
            </a:r>
          </a:p>
          <a:p>
            <a:pPr lvl="4"/>
            <a:r>
              <a:t>Gövde Düzeyi Beş</a:t>
            </a:r>
          </a:p>
        </p:txBody>
      </p:sp>
      <p:sp>
        <p:nvSpPr>
          <p:cNvPr id="86" name="Slayt Numarası"/>
          <p:cNvSpPr txBox="1">
            <a:spLocks noGrp="1"/>
          </p:cNvSpPr>
          <p:nvPr>
            <p:ph type="sldNum" sz="quarter" idx="2"/>
          </p:nvPr>
        </p:nvSpPr>
        <p:spPr>
          <a:xfrm>
            <a:off x="11062241" y="5714054"/>
            <a:ext cx="166712" cy="169277"/>
          </a:xfrm>
          <a:prstGeom prst="rect">
            <a:avLst/>
          </a:prstGeom>
        </p:spPr>
        <p:txBody>
          <a:bodyPr lIns="0" tIns="0" rIns="0" bIns="0" anchor="b"/>
          <a:lstStyle>
            <a:lvl1pPr defTabSz="457200">
              <a:defRPr sz="1100" b="1">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Content+logo">
    <p:spTree>
      <p:nvGrpSpPr>
        <p:cNvPr id="1" name=""/>
        <p:cNvGrpSpPr/>
        <p:nvPr/>
      </p:nvGrpSpPr>
      <p:grpSpPr>
        <a:xfrm>
          <a:off x="0" y="0"/>
          <a:ext cx="0" cy="0"/>
          <a:chOff x="0" y="0"/>
          <a:chExt cx="0" cy="0"/>
        </a:xfrm>
      </p:grpSpPr>
      <p:sp>
        <p:nvSpPr>
          <p:cNvPr id="93" name="Rectangle 3"/>
          <p:cNvSpPr/>
          <p:nvPr/>
        </p:nvSpPr>
        <p:spPr>
          <a:xfrm>
            <a:off x="1" y="857249"/>
            <a:ext cx="12192001" cy="108355"/>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b="1">
                <a:solidFill>
                  <a:srgbClr val="FFFFFF"/>
                </a:solidFill>
                <a:latin typeface="+mj-lt"/>
                <a:ea typeface="+mj-ea"/>
                <a:cs typeface="+mj-cs"/>
                <a:sym typeface="Calibri"/>
              </a:defRPr>
            </a:pPr>
            <a:endParaRPr sz="1800"/>
          </a:p>
        </p:txBody>
      </p:sp>
      <p:sp>
        <p:nvSpPr>
          <p:cNvPr id="94" name="Rectangle 5"/>
          <p:cNvSpPr/>
          <p:nvPr/>
        </p:nvSpPr>
        <p:spPr>
          <a:xfrm>
            <a:off x="1" y="857249"/>
            <a:ext cx="12192001" cy="108355"/>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b="1">
                <a:solidFill>
                  <a:srgbClr val="FFFFFF"/>
                </a:solidFill>
                <a:latin typeface="+mj-lt"/>
                <a:ea typeface="+mj-ea"/>
                <a:cs typeface="+mj-cs"/>
                <a:sym typeface="Calibri"/>
              </a:defRPr>
            </a:pPr>
            <a:endParaRPr sz="1800"/>
          </a:p>
        </p:txBody>
      </p:sp>
      <p:sp>
        <p:nvSpPr>
          <p:cNvPr id="95" name="Straight Connector 7"/>
          <p:cNvSpPr/>
          <p:nvPr/>
        </p:nvSpPr>
        <p:spPr>
          <a:xfrm>
            <a:off x="-1" y="5916217"/>
            <a:ext cx="12192007" cy="2"/>
          </a:xfrm>
          <a:prstGeom prst="line">
            <a:avLst/>
          </a:prstGeom>
          <a:ln w="12700">
            <a:solidFill>
              <a:srgbClr val="F47D55"/>
            </a:solidFill>
          </a:ln>
        </p:spPr>
        <p:txBody>
          <a:bodyPr lIns="45718" tIns="45718" rIns="45718" bIns="45718"/>
          <a:lstStyle/>
          <a:p>
            <a:endParaRPr sz="1800"/>
          </a:p>
        </p:txBody>
      </p:sp>
      <p:sp>
        <p:nvSpPr>
          <p:cNvPr id="96" name="Başlık Metni"/>
          <p:cNvSpPr txBox="1">
            <a:spLocks noGrp="1"/>
          </p:cNvSpPr>
          <p:nvPr>
            <p:ph type="title"/>
          </p:nvPr>
        </p:nvSpPr>
        <p:spPr>
          <a:xfrm>
            <a:off x="609757" y="1035845"/>
            <a:ext cx="10872451" cy="827488"/>
          </a:xfrm>
          <a:prstGeom prst="rect">
            <a:avLst/>
          </a:prstGeom>
        </p:spPr>
        <p:txBody>
          <a:bodyPr lIns="34289" tIns="34289" rIns="34289" bIns="34289"/>
          <a:lstStyle>
            <a:lvl1pPr algn="l">
              <a:defRPr sz="3600" b="1">
                <a:solidFill>
                  <a:srgbClr val="455560"/>
                </a:solidFill>
              </a:defRPr>
            </a:lvl1pPr>
          </a:lstStyle>
          <a:p>
            <a:r>
              <a:t>Başlık Metni</a:t>
            </a:r>
          </a:p>
        </p:txBody>
      </p:sp>
      <p:sp>
        <p:nvSpPr>
          <p:cNvPr id="97" name="Gövde Düzeyi Bir…"/>
          <p:cNvSpPr txBox="1">
            <a:spLocks noGrp="1"/>
          </p:cNvSpPr>
          <p:nvPr>
            <p:ph type="body" idx="1"/>
          </p:nvPr>
        </p:nvSpPr>
        <p:spPr>
          <a:xfrm>
            <a:off x="604674" y="1992034"/>
            <a:ext cx="10877535" cy="3488017"/>
          </a:xfrm>
          <a:prstGeom prst="rect">
            <a:avLst/>
          </a:prstGeom>
        </p:spPr>
        <p:txBody>
          <a:bodyPr lIns="34289" tIns="34289" rIns="34289" bIns="34289"/>
          <a:lstStyle>
            <a:lvl1pPr>
              <a:lnSpc>
                <a:spcPct val="90000"/>
              </a:lnSpc>
              <a:spcBef>
                <a:spcPts val="1000"/>
              </a:spcBef>
              <a:buClr>
                <a:srgbClr val="000000"/>
              </a:buClr>
              <a:buFontTx/>
              <a:buChar char="▪"/>
              <a:defRPr sz="2800"/>
            </a:lvl1pPr>
            <a:lvl2pPr marL="764930" indent="-307730">
              <a:lnSpc>
                <a:spcPct val="90000"/>
              </a:lnSpc>
              <a:spcBef>
                <a:spcPts val="1000"/>
              </a:spcBef>
              <a:buClr>
                <a:srgbClr val="000000"/>
              </a:buClr>
              <a:buFontTx/>
              <a:buChar char="‒"/>
              <a:defRPr sz="2800"/>
            </a:lvl2pPr>
            <a:lvl3pPr marL="1181100" indent="-266700">
              <a:lnSpc>
                <a:spcPct val="90000"/>
              </a:lnSpc>
              <a:spcBef>
                <a:spcPts val="1000"/>
              </a:spcBef>
              <a:buClr>
                <a:srgbClr val="000000"/>
              </a:buClr>
              <a:buFontTx/>
              <a:buChar char="‒"/>
              <a:defRPr sz="2800"/>
            </a:lvl3pPr>
            <a:lvl4pPr marL="1662545" indent="-290945">
              <a:lnSpc>
                <a:spcPct val="90000"/>
              </a:lnSpc>
              <a:spcBef>
                <a:spcPts val="1000"/>
              </a:spcBef>
              <a:buClr>
                <a:srgbClr val="000000"/>
              </a:buClr>
              <a:buFontTx/>
              <a:buChar char="‒"/>
              <a:defRPr sz="2800"/>
            </a:lvl4pPr>
            <a:lvl5pPr marL="2148838" indent="-320038">
              <a:lnSpc>
                <a:spcPct val="90000"/>
              </a:lnSpc>
              <a:spcBef>
                <a:spcPts val="1000"/>
              </a:spcBef>
              <a:buClr>
                <a:srgbClr val="000000"/>
              </a:buClr>
              <a:buFontTx/>
              <a:buChar char="‒"/>
              <a:defRPr sz="2800"/>
            </a:lvl5pPr>
          </a:lstStyle>
          <a:p>
            <a:r>
              <a:t>Gövde Düzeyi Bir</a:t>
            </a:r>
          </a:p>
          <a:p>
            <a:pPr lvl="1"/>
            <a:r>
              <a:t>Gövde Düzeyi İki</a:t>
            </a:r>
          </a:p>
          <a:p>
            <a:pPr lvl="2"/>
            <a:r>
              <a:t>Gövde Düzeyi Üç</a:t>
            </a:r>
          </a:p>
          <a:p>
            <a:pPr lvl="3"/>
            <a:r>
              <a:t>Gövde Düzeyi Dört</a:t>
            </a:r>
          </a:p>
          <a:p>
            <a:pPr lvl="4"/>
            <a:r>
              <a:t>Gövde Düzeyi Beş</a:t>
            </a:r>
          </a:p>
        </p:txBody>
      </p:sp>
      <p:grpSp>
        <p:nvGrpSpPr>
          <p:cNvPr id="100" name="Group 6"/>
          <p:cNvGrpSpPr/>
          <p:nvPr/>
        </p:nvGrpSpPr>
        <p:grpSpPr>
          <a:xfrm>
            <a:off x="8869456" y="5581350"/>
            <a:ext cx="2877131" cy="311687"/>
            <a:chOff x="-1" y="-1"/>
            <a:chExt cx="2157846" cy="311685"/>
          </a:xfrm>
        </p:grpSpPr>
        <p:pic>
          <p:nvPicPr>
            <p:cNvPr id="98" name="Picture 7" descr="Picture 7"/>
            <p:cNvPicPr>
              <a:picLocks noChangeAspect="1"/>
            </p:cNvPicPr>
            <p:nvPr/>
          </p:nvPicPr>
          <p:blipFill>
            <a:blip r:embed="rId2">
              <a:extLst/>
            </a:blip>
            <a:stretch>
              <a:fillRect/>
            </a:stretch>
          </p:blipFill>
          <p:spPr>
            <a:xfrm>
              <a:off x="1603278" y="-1"/>
              <a:ext cx="554567" cy="295779"/>
            </a:xfrm>
            <a:prstGeom prst="rect">
              <a:avLst/>
            </a:prstGeom>
            <a:ln w="12700" cap="flat">
              <a:noFill/>
              <a:miter lim="400000"/>
            </a:ln>
            <a:effectLst/>
          </p:spPr>
        </p:pic>
        <p:sp>
          <p:nvSpPr>
            <p:cNvPr id="99" name="Rectangle 8"/>
            <p:cNvSpPr txBox="1"/>
            <p:nvPr/>
          </p:nvSpPr>
          <p:spPr>
            <a:xfrm>
              <a:off x="-1" y="57772"/>
              <a:ext cx="1536716" cy="253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p>
              <a:pPr>
                <a:defRPr sz="1200">
                  <a:solidFill>
                    <a:srgbClr val="455560"/>
                  </a:solidFill>
                  <a:latin typeface="+mj-lt"/>
                  <a:ea typeface="+mj-ea"/>
                  <a:cs typeface="+mj-cs"/>
                  <a:sym typeface="Calibri"/>
                </a:defRPr>
              </a:pPr>
              <a:r>
                <a:rPr sz="1200"/>
                <a:t>Slide credit: </a:t>
              </a:r>
              <a:r>
                <a:rPr sz="1200" u="sng">
                  <a:solidFill>
                    <a:srgbClr val="0000FF"/>
                  </a:solidFill>
                  <a:uFill>
                    <a:solidFill>
                      <a:srgbClr val="0000FF"/>
                    </a:solidFill>
                  </a:uFill>
                  <a:hlinkClick r:id="rId3"/>
                </a:rPr>
                <a:t>clinicaloptions.com</a:t>
              </a:r>
            </a:p>
          </p:txBody>
        </p:sp>
      </p:grpSp>
      <p:sp>
        <p:nvSpPr>
          <p:cNvPr id="101" name="Slayt Numarası"/>
          <p:cNvSpPr txBox="1">
            <a:spLocks noGrp="1"/>
          </p:cNvSpPr>
          <p:nvPr>
            <p:ph type="sldNum" sz="quarter" idx="2"/>
          </p:nvPr>
        </p:nvSpPr>
        <p:spPr>
          <a:xfrm>
            <a:off x="8480803" y="5497557"/>
            <a:ext cx="256800" cy="253914"/>
          </a:xfrm>
          <a:prstGeom prst="rect">
            <a:avLst/>
          </a:prstGeom>
        </p:spPr>
        <p:txBody>
          <a:bodyPr lIns="34289" tIns="34289" rIns="34289" bIns="34289"/>
          <a:lstStyle>
            <a:lvl1pPr>
              <a:defRPr b="1">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aşlık Metni"/>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Başlık Metni</a:t>
            </a:r>
          </a:p>
        </p:txBody>
      </p:sp>
      <p:sp>
        <p:nvSpPr>
          <p:cNvPr id="3" name="Gövde Düzeyi Bir…"/>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Gövde Düzeyi Bir</a:t>
            </a:r>
          </a:p>
          <a:p>
            <a:pPr lvl="1"/>
            <a:r>
              <a:t>Gövde Düzeyi İki</a:t>
            </a:r>
          </a:p>
          <a:p>
            <a:pPr lvl="2"/>
            <a:r>
              <a:t>Gövde Düzeyi Üç</a:t>
            </a:r>
          </a:p>
          <a:p>
            <a:pPr lvl="3"/>
            <a:r>
              <a:t>Gövde Düzeyi Dört</a:t>
            </a:r>
          </a:p>
          <a:p>
            <a:pPr lvl="4"/>
            <a:r>
              <a:t>Gövde Düzeyi Beş</a:t>
            </a:r>
          </a:p>
        </p:txBody>
      </p:sp>
      <p:sp>
        <p:nvSpPr>
          <p:cNvPr id="4" name="Slayt Numarası"/>
          <p:cNvSpPr txBox="1">
            <a:spLocks noGrp="1"/>
          </p:cNvSpPr>
          <p:nvPr>
            <p:ph type="sldNum" sz="quarter" idx="2"/>
          </p:nvPr>
        </p:nvSpPr>
        <p:spPr>
          <a:xfrm>
            <a:off x="11307333" y="6400416"/>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hyperlink" Target="http://clinicaltrials.gov/show/NCT01500733" TargetMode="Externa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oi.org/10.1182/blood-2024-200331"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doi.org/10.1182/blood-2023-187128"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1 Başlık"/>
          <p:cNvSpPr txBox="1">
            <a:spLocks noGrp="1"/>
          </p:cNvSpPr>
          <p:nvPr>
            <p:ph type="ctrTitle"/>
          </p:nvPr>
        </p:nvSpPr>
        <p:spPr>
          <a:xfrm>
            <a:off x="2329446" y="2248305"/>
            <a:ext cx="7772401" cy="1076219"/>
          </a:xfrm>
          <a:prstGeom prst="rect">
            <a:avLst/>
          </a:prstGeom>
        </p:spPr>
        <p:txBody>
          <a:bodyPr/>
          <a:lstStyle>
            <a:lvl1pPr defTabSz="694944">
              <a:defRPr sz="2900" b="1"/>
            </a:lvl1pPr>
          </a:lstStyle>
          <a:p>
            <a:r>
              <a:t>BTK İnhibitörlerinin Klinik Kullanımı: Etkinlik ve Güvenlik Dengesi</a:t>
            </a:r>
          </a:p>
        </p:txBody>
      </p:sp>
      <p:sp>
        <p:nvSpPr>
          <p:cNvPr id="186" name="2 Alt Başlık"/>
          <p:cNvSpPr txBox="1">
            <a:spLocks noGrp="1"/>
          </p:cNvSpPr>
          <p:nvPr>
            <p:ph type="subTitle" sz="quarter" idx="1"/>
          </p:nvPr>
        </p:nvSpPr>
        <p:spPr>
          <a:xfrm>
            <a:off x="3089631" y="4385073"/>
            <a:ext cx="6012739" cy="620868"/>
          </a:xfrm>
          <a:prstGeom prst="rect">
            <a:avLst/>
          </a:prstGeom>
        </p:spPr>
        <p:txBody>
          <a:bodyPr/>
          <a:lstStyle/>
          <a:p>
            <a:pPr defTabSz="488836">
              <a:spcBef>
                <a:spcPts val="300"/>
              </a:spcBef>
              <a:defRPr sz="1600" b="1">
                <a:solidFill>
                  <a:srgbClr val="000000"/>
                </a:solidFill>
              </a:defRPr>
            </a:pPr>
            <a:r>
              <a:t>Dr. Aysun Şentürk Yıkılmaz</a:t>
            </a:r>
          </a:p>
          <a:p>
            <a:pPr defTabSz="488836">
              <a:spcBef>
                <a:spcPts val="300"/>
              </a:spcBef>
              <a:defRPr sz="1600" b="1">
                <a:solidFill>
                  <a:srgbClr val="000000"/>
                </a:solidFill>
              </a:defRPr>
            </a:pPr>
            <a:r>
              <a:t>Denizli Devlet Hastanesi, </a:t>
            </a:r>
          </a:p>
        </p:txBody>
      </p:sp>
      <p:sp>
        <p:nvSpPr>
          <p:cNvPr id="187" name="12. Ege Hematoloji Onkoloji Kongresi, 14-16 Mart 2024, İzmir, Türkiye"/>
          <p:cNvSpPr txBox="1"/>
          <p:nvPr/>
        </p:nvSpPr>
        <p:spPr>
          <a:xfrm>
            <a:off x="2875887" y="5343200"/>
            <a:ext cx="7125107"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a:latin typeface="+mj-lt"/>
                <a:ea typeface="+mj-ea"/>
                <a:cs typeface="+mj-cs"/>
                <a:sym typeface="Calibri"/>
              </a:defRPr>
            </a:lvl1pPr>
          </a:lstStyle>
          <a:p>
            <a:r>
              <a:t> 1. Akdeniz Hematoloji ve İmmünoloji Sempozyumu, 26 Nisan 2025, Mersin, Türkiye</a:t>
            </a:r>
          </a:p>
        </p:txBody>
      </p:sp>
      <p:pic>
        <p:nvPicPr>
          <p:cNvPr id="188" name="Picture 5" descr="Picture 5"/>
          <p:cNvPicPr>
            <a:picLocks noChangeAspect="1"/>
          </p:cNvPicPr>
          <p:nvPr/>
        </p:nvPicPr>
        <p:blipFill>
          <a:blip r:embed="rId2">
            <a:extLst/>
          </a:blip>
          <a:srcRect l="16408" t="25637" r="17046" b="25624"/>
          <a:stretch>
            <a:fillRect/>
          </a:stretch>
        </p:blipFill>
        <p:spPr>
          <a:xfrm>
            <a:off x="1582912" y="197547"/>
            <a:ext cx="1267857" cy="99025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İlk sıra fit"/>
          <p:cNvSpPr txBox="1">
            <a:spLocks noGrp="1"/>
          </p:cNvSpPr>
          <p:nvPr>
            <p:ph type="title"/>
          </p:nvPr>
        </p:nvSpPr>
        <p:spPr>
          <a:xfrm>
            <a:off x="1919535" y="548680"/>
            <a:ext cx="3195904" cy="812029"/>
          </a:xfrm>
          <a:prstGeom prst="rect">
            <a:avLst/>
          </a:prstGeom>
        </p:spPr>
        <p:txBody>
          <a:bodyPr/>
          <a:lstStyle>
            <a:lvl1pPr>
              <a:defRPr>
                <a:solidFill>
                  <a:schemeClr val="accent2">
                    <a:satOff val="-4966"/>
                    <a:lumOff val="-10549"/>
                  </a:schemeClr>
                </a:solidFill>
              </a:defRPr>
            </a:lvl1pPr>
          </a:lstStyle>
          <a:p>
            <a:r>
              <a:t>İlk sıra fit</a:t>
            </a:r>
          </a:p>
        </p:txBody>
      </p:sp>
      <p:pic>
        <p:nvPicPr>
          <p:cNvPr id="270" name="Görüntü" descr="Görüntü"/>
          <p:cNvPicPr>
            <a:picLocks noChangeAspect="1"/>
          </p:cNvPicPr>
          <p:nvPr/>
        </p:nvPicPr>
        <p:blipFill>
          <a:blip r:embed="rId2">
            <a:extLst/>
          </a:blip>
          <a:stretch>
            <a:fillRect/>
          </a:stretch>
        </p:blipFill>
        <p:spPr>
          <a:xfrm>
            <a:off x="2169387" y="1673463"/>
            <a:ext cx="2839010" cy="3483731"/>
          </a:xfrm>
          <a:prstGeom prst="rect">
            <a:avLst/>
          </a:prstGeom>
          <a:ln w="12700">
            <a:miter lim="400000"/>
          </a:ln>
        </p:spPr>
      </p:pic>
      <p:sp>
        <p:nvSpPr>
          <p:cNvPr id="271" name="İlk sıra unfit"/>
          <p:cNvSpPr txBox="1"/>
          <p:nvPr/>
        </p:nvSpPr>
        <p:spPr>
          <a:xfrm>
            <a:off x="5729594" y="597063"/>
            <a:ext cx="4223508" cy="729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896111">
              <a:lnSpc>
                <a:spcPct val="90000"/>
              </a:lnSpc>
              <a:defRPr sz="4300">
                <a:solidFill>
                  <a:schemeClr val="accent3">
                    <a:satOff val="-6373"/>
                    <a:lumOff val="-10823"/>
                  </a:schemeClr>
                </a:solidFill>
                <a:latin typeface="+mj-lt"/>
                <a:ea typeface="+mj-ea"/>
                <a:cs typeface="+mj-cs"/>
                <a:sym typeface="Calibri"/>
              </a:defRPr>
            </a:lvl1pPr>
          </a:lstStyle>
          <a:p>
            <a:r>
              <a:t>İlk sıra unfit</a:t>
            </a:r>
          </a:p>
        </p:txBody>
      </p:sp>
      <p:pic>
        <p:nvPicPr>
          <p:cNvPr id="272" name="Görüntü" descr="Görüntü"/>
          <p:cNvPicPr>
            <a:picLocks noChangeAspect="1"/>
          </p:cNvPicPr>
          <p:nvPr/>
        </p:nvPicPr>
        <p:blipFill>
          <a:blip r:embed="rId3">
            <a:extLst/>
          </a:blip>
          <a:stretch>
            <a:fillRect/>
          </a:stretch>
        </p:blipFill>
        <p:spPr>
          <a:xfrm>
            <a:off x="6240016" y="1556791"/>
            <a:ext cx="3339394" cy="2966170"/>
          </a:xfrm>
          <a:prstGeom prst="rect">
            <a:avLst/>
          </a:prstGeom>
          <a:ln w="12700">
            <a:miter lim="400000"/>
          </a:ln>
        </p:spPr>
      </p:pic>
      <p:sp>
        <p:nvSpPr>
          <p:cNvPr id="273" name="Content Placeholder 5"/>
          <p:cNvSpPr txBox="1">
            <a:spLocks noGrp="1"/>
          </p:cNvSpPr>
          <p:nvPr>
            <p:ph type="body" sz="quarter" idx="1"/>
          </p:nvPr>
        </p:nvSpPr>
        <p:spPr>
          <a:xfrm>
            <a:off x="1865325" y="5246470"/>
            <a:ext cx="4177219" cy="1252480"/>
          </a:xfrm>
          <a:prstGeom prst="rect">
            <a:avLst/>
          </a:prstGeom>
          <a:solidFill>
            <a:srgbClr val="BFB1D0"/>
          </a:solidFill>
          <a:ln w="25400">
            <a:solidFill>
              <a:schemeClr val="accent1"/>
            </a:solidFill>
            <a:round/>
          </a:ln>
          <a:effectLst>
            <a:outerShdw blurRad="38100" dist="23000" dir="5400000" rotWithShape="0">
              <a:srgbClr val="000000">
                <a:alpha val="35000"/>
              </a:srgbClr>
            </a:outerShdw>
          </a:effectLst>
        </p:spPr>
        <p:txBody>
          <a:bodyPr/>
          <a:lstStyle/>
          <a:p>
            <a:pPr marL="228182" indent="-228182" defTabSz="557783">
              <a:spcBef>
                <a:spcPts val="0"/>
              </a:spcBef>
              <a:buFontTx/>
              <a:defRPr sz="1000">
                <a:latin typeface="Chalkboard SE Regular"/>
                <a:ea typeface="Chalkboard SE Regular"/>
                <a:cs typeface="Chalkboard SE Regular"/>
                <a:sym typeface="Chalkboard SE Regular"/>
              </a:defRPr>
            </a:pPr>
            <a:r>
              <a:t>En iyi tedavi seçeneği için tek bir alternatif yok</a:t>
            </a:r>
            <a:endParaRPr sz="700"/>
          </a:p>
          <a:p>
            <a:pPr marL="228182" indent="-228182" defTabSz="557783">
              <a:spcBef>
                <a:spcPts val="0"/>
              </a:spcBef>
              <a:buFontTx/>
              <a:defRPr sz="1000">
                <a:latin typeface="Chalkboard SE Regular"/>
                <a:ea typeface="Chalkboard SE Regular"/>
                <a:cs typeface="Chalkboard SE Regular"/>
                <a:sym typeface="Chalkboard SE Regular"/>
              </a:defRPr>
            </a:pPr>
            <a:r>
              <a:t>Geniş bir perspektif ile değerlendirme</a:t>
            </a:r>
            <a:endParaRPr sz="700"/>
          </a:p>
          <a:p>
            <a:pPr marL="0" lvl="3" indent="418337" defTabSz="557783">
              <a:spcBef>
                <a:spcPts val="0"/>
              </a:spcBef>
              <a:buSzTx/>
              <a:buNone/>
              <a:defRPr sz="1000">
                <a:latin typeface="Chalkboard SE Regular"/>
                <a:ea typeface="Chalkboard SE Regular"/>
                <a:cs typeface="Chalkboard SE Regular"/>
                <a:sym typeface="Chalkboard SE Regular"/>
              </a:defRPr>
            </a:pPr>
            <a:r>
              <a:t>Hasta tercihi, uyumu</a:t>
            </a:r>
          </a:p>
          <a:p>
            <a:pPr marL="0" lvl="3" indent="418337" defTabSz="557783">
              <a:spcBef>
                <a:spcPts val="0"/>
              </a:spcBef>
              <a:buSzTx/>
              <a:buNone/>
              <a:defRPr sz="1000">
                <a:latin typeface="Chalkboard SE Regular"/>
                <a:ea typeface="Chalkboard SE Regular"/>
                <a:cs typeface="Chalkboard SE Regular"/>
                <a:sym typeface="Chalkboard SE Regular"/>
              </a:defRPr>
            </a:pPr>
            <a:r>
              <a:t>Komorbiditeler</a:t>
            </a:r>
            <a:endParaRPr sz="600"/>
          </a:p>
          <a:p>
            <a:pPr marL="0" lvl="3" indent="418337" defTabSz="557783">
              <a:spcBef>
                <a:spcPts val="0"/>
              </a:spcBef>
              <a:buSzTx/>
              <a:buNone/>
              <a:defRPr sz="1000">
                <a:latin typeface="Chalkboard SE Regular"/>
                <a:ea typeface="Chalkboard SE Regular"/>
                <a:cs typeface="Chalkboard SE Regular"/>
                <a:sym typeface="Chalkboard SE Regular"/>
              </a:defRPr>
            </a:pPr>
            <a:r>
              <a:t>Toksisite ilişkisi</a:t>
            </a:r>
          </a:p>
          <a:p>
            <a:pPr marL="0" lvl="3" indent="418337" defTabSz="557783">
              <a:spcBef>
                <a:spcPts val="0"/>
              </a:spcBef>
              <a:buSzTx/>
              <a:buNone/>
              <a:defRPr sz="1000">
                <a:latin typeface="Chalkboard SE Regular"/>
                <a:ea typeface="Chalkboard SE Regular"/>
                <a:cs typeface="Chalkboard SE Regular"/>
                <a:sym typeface="Chalkboard SE Regular"/>
              </a:defRPr>
            </a:pPr>
            <a:r>
              <a:t>İlaca ulaşım </a:t>
            </a:r>
          </a:p>
        </p:txBody>
      </p:sp>
      <p:sp>
        <p:nvSpPr>
          <p:cNvPr id="274" name="Content Placeholder 5"/>
          <p:cNvSpPr txBox="1"/>
          <p:nvPr/>
        </p:nvSpPr>
        <p:spPr>
          <a:xfrm>
            <a:off x="6218253" y="5301207"/>
            <a:ext cx="4094080" cy="1143008"/>
          </a:xfrm>
          <a:prstGeom prst="rect">
            <a:avLst/>
          </a:prstGeom>
          <a:solidFill>
            <a:srgbClr val="BFB1D0"/>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0553" indent="-280553" defTabSz="685800">
              <a:buSzPct val="100000"/>
              <a:buChar char="•"/>
              <a:defRPr sz="1300">
                <a:latin typeface="Chalkboard SE Regular"/>
                <a:ea typeface="Chalkboard SE Regular"/>
                <a:cs typeface="Chalkboard SE Regular"/>
                <a:sym typeface="Chalkboard SE Regular"/>
              </a:defRPr>
            </a:pPr>
            <a:r>
              <a:rPr sz="1300"/>
              <a:t>Etkinlik</a:t>
            </a:r>
            <a:endParaRPr sz="1200"/>
          </a:p>
          <a:p>
            <a:pPr marL="280553" indent="-280553" defTabSz="685800">
              <a:buSzPct val="100000"/>
              <a:buChar char="•"/>
              <a:defRPr sz="1300">
                <a:latin typeface="Chalkboard SE Regular"/>
                <a:ea typeface="Chalkboard SE Regular"/>
                <a:cs typeface="Chalkboard SE Regular"/>
                <a:sym typeface="Chalkboard SE Regular"/>
              </a:defRPr>
            </a:pPr>
            <a:r>
              <a:rPr sz="1300"/>
              <a:t>Uzun süreli hastalıksız sağ kalıma etkisi</a:t>
            </a:r>
            <a:endParaRPr sz="700"/>
          </a:p>
          <a:p>
            <a:pPr marL="280553" indent="-280553" defTabSz="685800">
              <a:buSzPct val="100000"/>
              <a:buChar char="•"/>
              <a:defRPr sz="1300">
                <a:latin typeface="Chalkboard SE Regular"/>
                <a:ea typeface="Chalkboard SE Regular"/>
                <a:cs typeface="Chalkboard SE Regular"/>
                <a:sym typeface="Chalkboard SE Regular"/>
              </a:defRPr>
            </a:pPr>
            <a:r>
              <a:rPr sz="1300"/>
              <a:t>Yüksek riskli hastalık varlığı</a:t>
            </a:r>
            <a:endParaRPr sz="700"/>
          </a:p>
          <a:p>
            <a:pPr lvl="1" defTabSz="685800">
              <a:buSzPct val="100000"/>
              <a:buChar char="•"/>
              <a:defRPr sz="1300">
                <a:latin typeface="Chalkboard SE Regular"/>
                <a:ea typeface="Chalkboard SE Regular"/>
                <a:cs typeface="Chalkboard SE Regular"/>
                <a:sym typeface="Chalkboard SE Regular"/>
              </a:defRPr>
            </a:pPr>
            <a:r>
              <a:rPr sz="1300"/>
              <a:t>17 p delesyonu, TP53 mutasyonu, Unmutated IGHV</a:t>
            </a:r>
          </a:p>
        </p:txBody>
      </p:sp>
      <p:sp>
        <p:nvSpPr>
          <p:cNvPr id="275" name="1 Başlık"/>
          <p:cNvSpPr txBox="1"/>
          <p:nvPr/>
        </p:nvSpPr>
        <p:spPr>
          <a:xfrm>
            <a:off x="1981200" y="274638"/>
            <a:ext cx="8229600" cy="450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868680">
              <a:lnSpc>
                <a:spcPct val="80000"/>
              </a:lnSpc>
              <a:defRPr sz="2200">
                <a:latin typeface="+mj-lt"/>
                <a:ea typeface="+mj-ea"/>
                <a:cs typeface="+mj-cs"/>
                <a:sym typeface="Calibri"/>
              </a:defRPr>
            </a:lvl1pPr>
          </a:lstStyle>
          <a:p>
            <a:r>
              <a:t>KLL/SLL Klinik pratikte BTK</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1 Başlık"/>
          <p:cNvSpPr txBox="1">
            <a:spLocks noGrp="1"/>
          </p:cNvSpPr>
          <p:nvPr>
            <p:ph type="title"/>
          </p:nvPr>
        </p:nvSpPr>
        <p:spPr>
          <a:xfrm>
            <a:off x="1981198" y="265705"/>
            <a:ext cx="8229604" cy="698409"/>
          </a:xfrm>
          <a:prstGeom prst="rect">
            <a:avLst/>
          </a:prstGeom>
        </p:spPr>
        <p:txBody>
          <a:bodyPr/>
          <a:lstStyle>
            <a:lvl1pPr defTabSz="748891">
              <a:defRPr sz="2300" b="1"/>
            </a:lvl1pPr>
          </a:lstStyle>
          <a:p>
            <a:r>
              <a:t>KLL Birinci Basamak Tedavide BTK Klinik çalışmalar ile PFS</a:t>
            </a:r>
          </a:p>
        </p:txBody>
      </p:sp>
      <p:sp>
        <p:nvSpPr>
          <p:cNvPr id="278" name="6 Dikdörtgen"/>
          <p:cNvSpPr txBox="1"/>
          <p:nvPr/>
        </p:nvSpPr>
        <p:spPr>
          <a:xfrm>
            <a:off x="5687297" y="6475315"/>
            <a:ext cx="4714910" cy="34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28600" indent="-228600">
              <a:buSzPct val="100000"/>
              <a:buAutoNum type="arabicPeriod"/>
              <a:defRPr sz="800">
                <a:latin typeface="+mj-lt"/>
                <a:ea typeface="+mj-ea"/>
                <a:cs typeface="+mj-cs"/>
                <a:sym typeface="Calibri"/>
              </a:defRPr>
            </a:pPr>
            <a:r>
              <a:rPr sz="800"/>
              <a:t>Shanafelt. Blood. 2022;140:112. 2. Sharman. ASCO 2022. Abstr 7539. </a:t>
            </a:r>
          </a:p>
          <a:p>
            <a:pPr marL="228600" indent="-228600">
              <a:defRPr sz="800">
                <a:latin typeface="+mj-lt"/>
                <a:ea typeface="+mj-ea"/>
                <a:cs typeface="+mj-cs"/>
                <a:sym typeface="Calibri"/>
              </a:defRPr>
            </a:pPr>
            <a:r>
              <a:rPr sz="800"/>
              <a:t>3. Al-Sawaf. EHA 2021. Abstr S146. 4.</a:t>
            </a:r>
            <a:r>
              <a:rPr sz="800" spc="-6"/>
              <a:t> Tam. Lancet Oncol. 2022;23:1031</a:t>
            </a:r>
            <a:r>
              <a:rPr sz="800"/>
              <a:t> </a:t>
            </a:r>
          </a:p>
        </p:txBody>
      </p:sp>
      <p:graphicFrame>
        <p:nvGraphicFramePr>
          <p:cNvPr id="279" name="5 Tablo"/>
          <p:cNvGraphicFramePr/>
          <p:nvPr/>
        </p:nvGraphicFramePr>
        <p:xfrm>
          <a:off x="1775519" y="1340767"/>
          <a:ext cx="8759953" cy="3180079"/>
        </p:xfrm>
        <a:graphic>
          <a:graphicData uri="http://schemas.openxmlformats.org/drawingml/2006/table">
            <a:tbl>
              <a:tblPr firstRow="1" bandRow="1">
                <a:tableStyleId>{4C3C2611-4C71-4FC5-86AE-919BDF0F9419}</a:tableStyleId>
              </a:tblPr>
              <a:tblGrid>
                <a:gridCol w="5839967">
                  <a:extLst>
                    <a:ext uri="{9D8B030D-6E8A-4147-A177-3AD203B41FA5}">
                      <a16:colId xmlns:a16="http://schemas.microsoft.com/office/drawing/2014/main" val="20000"/>
                    </a:ext>
                  </a:extLst>
                </a:gridCol>
                <a:gridCol w="2919982">
                  <a:extLst>
                    <a:ext uri="{9D8B030D-6E8A-4147-A177-3AD203B41FA5}">
                      <a16:colId xmlns:a16="http://schemas.microsoft.com/office/drawing/2014/main" val="20001"/>
                    </a:ext>
                  </a:extLst>
                </a:gridCol>
              </a:tblGrid>
              <a:tr h="650302">
                <a:tc>
                  <a:txBody>
                    <a:bodyPr/>
                    <a:lstStyle/>
                    <a:p>
                      <a:pPr algn="l" defTabSz="1097280">
                        <a:defRPr sz="1800" b="0">
                          <a:solidFill>
                            <a:srgbClr val="000000"/>
                          </a:solidFill>
                        </a:defRPr>
                      </a:pPr>
                      <a:r>
                        <a:rPr b="1"/>
                        <a:t>Hedefe Yönelik Ajan</a:t>
                      </a:r>
                    </a:p>
                  </a:txBody>
                  <a:tcPr marL="45720" marR="45720" horzOverflow="overflow"/>
                </a:tc>
                <a:tc>
                  <a:txBody>
                    <a:bodyPr/>
                    <a:lstStyle/>
                    <a:p>
                      <a:pPr algn="l" defTabSz="1097280">
                        <a:defRPr sz="1800" b="0">
                          <a:solidFill>
                            <a:srgbClr val="000000"/>
                          </a:solidFill>
                        </a:defRPr>
                      </a:pPr>
                      <a:r>
                        <a:rPr b="1"/>
                        <a:t>Hastalık İlerlemesiz Sağ Kalıma Etkisi</a:t>
                      </a:r>
                    </a:p>
                  </a:txBody>
                  <a:tcPr marL="45720" marR="45720" horzOverflow="overflow"/>
                </a:tc>
                <a:extLst>
                  <a:ext uri="{0D108BD9-81ED-4DB2-BD59-A6C34878D82A}">
                    <a16:rowId xmlns:a16="http://schemas.microsoft.com/office/drawing/2014/main" val="10000"/>
                  </a:ext>
                </a:extLst>
              </a:tr>
              <a:tr h="408675">
                <a:tc>
                  <a:txBody>
                    <a:bodyPr/>
                    <a:lstStyle/>
                    <a:p>
                      <a:pPr algn="l" defTabSz="1097280">
                        <a:defRPr sz="1800" b="1"/>
                      </a:pPr>
                      <a:r>
                        <a:t>Phase III E1912: ibrutinib + rituximab</a:t>
                      </a:r>
                      <a:r>
                        <a:rPr baseline="30000"/>
                        <a:t>1</a:t>
                      </a:r>
                    </a:p>
                  </a:txBody>
                  <a:tcPr marL="45720" marR="45720" horzOverflow="overflow"/>
                </a:tc>
                <a:tc>
                  <a:txBody>
                    <a:bodyPr/>
                    <a:lstStyle/>
                    <a:p>
                      <a:pPr algn="l" defTabSz="1097280">
                        <a:defRPr sz="1800"/>
                      </a:pPr>
                      <a:r>
                        <a:rPr b="1"/>
                        <a:t>5 yıllık %78</a:t>
                      </a:r>
                    </a:p>
                  </a:txBody>
                  <a:tcPr marL="45720" marR="45720" horzOverflow="overflow"/>
                </a:tc>
                <a:extLst>
                  <a:ext uri="{0D108BD9-81ED-4DB2-BD59-A6C34878D82A}">
                    <a16:rowId xmlns:a16="http://schemas.microsoft.com/office/drawing/2014/main" val="10001"/>
                  </a:ext>
                </a:extLst>
              </a:tr>
              <a:tr h="637600">
                <a:tc>
                  <a:txBody>
                    <a:bodyPr/>
                    <a:lstStyle/>
                    <a:p>
                      <a:pPr algn="l" defTabSz="1097280">
                        <a:defRPr sz="1800"/>
                      </a:pPr>
                      <a:r>
                        <a:rPr b="1"/>
                        <a:t>Phase III NCRI FLAİR trial:ibrutinib + rituximab VS FCR</a:t>
                      </a:r>
                    </a:p>
                  </a:txBody>
                  <a:tcPr marL="45720" marR="45720" horzOverflow="overflow"/>
                </a:tc>
                <a:tc>
                  <a:txBody>
                    <a:bodyPr/>
                    <a:lstStyle/>
                    <a:p>
                      <a:pPr algn="l" defTabSz="1097280">
                        <a:defRPr sz="1800"/>
                      </a:pPr>
                      <a:r>
                        <a:rPr b="1"/>
                        <a:t>53 aylık izlemde ulaşılamadı</a:t>
                      </a:r>
                    </a:p>
                  </a:txBody>
                  <a:tcPr marL="45720" marR="45720" horzOverflow="overflow"/>
                </a:tc>
                <a:extLst>
                  <a:ext uri="{0D108BD9-81ED-4DB2-BD59-A6C34878D82A}">
                    <a16:rowId xmlns:a16="http://schemas.microsoft.com/office/drawing/2014/main" val="10002"/>
                  </a:ext>
                </a:extLst>
              </a:tr>
              <a:tr h="370875">
                <a:tc>
                  <a:txBody>
                    <a:bodyPr/>
                    <a:lstStyle/>
                    <a:p>
                      <a:pPr algn="l" defTabSz="1097280">
                        <a:defRPr sz="1800" b="1"/>
                      </a:pPr>
                      <a:r>
                        <a:t>ELEVATE-TN: acalabrutinib</a:t>
                      </a:r>
                      <a:r>
                        <a:rPr baseline="30000"/>
                        <a:t>2</a:t>
                      </a:r>
                    </a:p>
                  </a:txBody>
                  <a:tcPr marL="45720" marR="45720" horzOverflow="overflow">
                    <a:solidFill>
                      <a:srgbClr val="E8ECF4"/>
                    </a:solidFill>
                  </a:tcPr>
                </a:tc>
                <a:tc>
                  <a:txBody>
                    <a:bodyPr/>
                    <a:lstStyle/>
                    <a:p>
                      <a:pPr algn="l" defTabSz="1097280">
                        <a:defRPr sz="1800"/>
                      </a:pPr>
                      <a:r>
                        <a:rPr b="1"/>
                        <a:t>5 yıllık %77</a:t>
                      </a:r>
                    </a:p>
                  </a:txBody>
                  <a:tcPr marL="45720" marR="45720" horzOverflow="overflow">
                    <a:solidFill>
                      <a:srgbClr val="E8ECF4"/>
                    </a:solidFill>
                  </a:tcPr>
                </a:tc>
                <a:extLst>
                  <a:ext uri="{0D108BD9-81ED-4DB2-BD59-A6C34878D82A}">
                    <a16:rowId xmlns:a16="http://schemas.microsoft.com/office/drawing/2014/main" val="10003"/>
                  </a:ext>
                </a:extLst>
              </a:tr>
              <a:tr h="370875">
                <a:tc>
                  <a:txBody>
                    <a:bodyPr/>
                    <a:lstStyle/>
                    <a:p>
                      <a:pPr algn="l" defTabSz="1097280">
                        <a:defRPr sz="1800" b="1"/>
                      </a:pPr>
                      <a:r>
                        <a:t>ELEVATE-TN: acalabrutinib+obinutuzumab</a:t>
                      </a:r>
                      <a:r>
                        <a:rPr baseline="30000"/>
                        <a:t>2</a:t>
                      </a:r>
                    </a:p>
                  </a:txBody>
                  <a:tcPr marL="45720" marR="45720" horzOverflow="overflow"/>
                </a:tc>
                <a:tc>
                  <a:txBody>
                    <a:bodyPr/>
                    <a:lstStyle/>
                    <a:p>
                      <a:pPr algn="l" defTabSz="1097280">
                        <a:defRPr sz="1800"/>
                      </a:pPr>
                      <a:r>
                        <a:rPr b="1"/>
                        <a:t>5 yıllık %87</a:t>
                      </a:r>
                    </a:p>
                  </a:txBody>
                  <a:tcPr marL="45720" marR="45720" horzOverflow="overflow"/>
                </a:tc>
                <a:extLst>
                  <a:ext uri="{0D108BD9-81ED-4DB2-BD59-A6C34878D82A}">
                    <a16:rowId xmlns:a16="http://schemas.microsoft.com/office/drawing/2014/main" val="10004"/>
                  </a:ext>
                </a:extLst>
              </a:tr>
              <a:tr h="370875">
                <a:tc>
                  <a:txBody>
                    <a:bodyPr/>
                    <a:lstStyle/>
                    <a:p>
                      <a:pPr algn="l" defTabSz="1097280">
                        <a:defRPr sz="1800" b="1"/>
                      </a:pPr>
                      <a:r>
                        <a:t>CLL14: venetoclax + obinutuzumab</a:t>
                      </a:r>
                      <a:r>
                        <a:rPr baseline="30000"/>
                        <a:t>3</a:t>
                      </a:r>
                    </a:p>
                  </a:txBody>
                  <a:tcPr marL="45720" marR="45720" horzOverflow="overflow">
                    <a:solidFill>
                      <a:srgbClr val="E8ECF4"/>
                    </a:solidFill>
                  </a:tcPr>
                </a:tc>
                <a:tc>
                  <a:txBody>
                    <a:bodyPr/>
                    <a:lstStyle/>
                    <a:p>
                      <a:pPr algn="l" defTabSz="1097280">
                        <a:defRPr sz="1800"/>
                      </a:pPr>
                      <a:r>
                        <a:rPr b="1"/>
                        <a:t>5 yıllık %74</a:t>
                      </a:r>
                    </a:p>
                  </a:txBody>
                  <a:tcPr marL="45720" marR="45720" horzOverflow="overflow">
                    <a:solidFill>
                      <a:srgbClr val="E8ECF4"/>
                    </a:solidFill>
                  </a:tcPr>
                </a:tc>
                <a:extLst>
                  <a:ext uri="{0D108BD9-81ED-4DB2-BD59-A6C34878D82A}">
                    <a16:rowId xmlns:a16="http://schemas.microsoft.com/office/drawing/2014/main" val="10005"/>
                  </a:ext>
                </a:extLst>
              </a:tr>
              <a:tr h="370875">
                <a:tc>
                  <a:txBody>
                    <a:bodyPr/>
                    <a:lstStyle/>
                    <a:p>
                      <a:pPr algn="l" defTabSz="1097280">
                        <a:defRPr sz="1800" b="1"/>
                      </a:pPr>
                      <a:r>
                        <a:t>SEQUOIA: zanubrutinib</a:t>
                      </a:r>
                      <a:r>
                        <a:rPr baseline="30000"/>
                        <a:t>4</a:t>
                      </a:r>
                      <a:r>
                        <a:t> </a:t>
                      </a:r>
                    </a:p>
                  </a:txBody>
                  <a:tcPr marL="45720" marR="45720" horzOverflow="overflow"/>
                </a:tc>
                <a:tc>
                  <a:txBody>
                    <a:bodyPr/>
                    <a:lstStyle/>
                    <a:p>
                      <a:pPr algn="l" defTabSz="1097280">
                        <a:defRPr sz="1800"/>
                      </a:pPr>
                      <a:r>
                        <a:rPr b="1"/>
                        <a:t>4 yıllık &gt; %80</a:t>
                      </a:r>
                    </a:p>
                  </a:txBody>
                  <a:tcPr marL="45720" marR="45720" horzOverflow="overflow"/>
                </a:tc>
                <a:extLst>
                  <a:ext uri="{0D108BD9-81ED-4DB2-BD59-A6C34878D82A}">
                    <a16:rowId xmlns:a16="http://schemas.microsoft.com/office/drawing/2014/main" val="10006"/>
                  </a:ext>
                </a:extLst>
              </a:tr>
            </a:tbl>
          </a:graphicData>
        </a:graphic>
      </p:graphicFrame>
      <p:sp>
        <p:nvSpPr>
          <p:cNvPr id="280" name="6 Dikdörtgen"/>
          <p:cNvSpPr txBox="1"/>
          <p:nvPr/>
        </p:nvSpPr>
        <p:spPr>
          <a:xfrm>
            <a:off x="1283952" y="7592352"/>
            <a:ext cx="5657895" cy="387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4859" tIns="54859" rIns="54859" bIns="54859">
            <a:spAutoFit/>
          </a:bodyPr>
          <a:lstStyle/>
          <a:p>
            <a:pPr marL="257175" indent="-257175" defTabSz="1097280">
              <a:buSzPct val="100000"/>
              <a:buAutoNum type="arabicPeriod"/>
              <a:defRPr sz="900">
                <a:latin typeface="+mj-lt"/>
                <a:ea typeface="+mj-ea"/>
                <a:cs typeface="+mj-cs"/>
                <a:sym typeface="Calibri"/>
              </a:defRPr>
            </a:pPr>
            <a:r>
              <a:rPr sz="900"/>
              <a:t>Shanafelt. Blood. 2022;140:112. 2. Sharman. ASCO 2022. Abstr 7539. </a:t>
            </a:r>
          </a:p>
          <a:p>
            <a:pPr marL="274320" indent="-274320" defTabSz="1097280">
              <a:defRPr sz="900">
                <a:latin typeface="+mj-lt"/>
                <a:ea typeface="+mj-ea"/>
                <a:cs typeface="+mj-cs"/>
                <a:sym typeface="Calibri"/>
              </a:defRPr>
            </a:pPr>
            <a:r>
              <a:rPr sz="900"/>
              <a:t>3. Al-Sawaf. EHA 2021. Abstr S146. 4.</a:t>
            </a:r>
            <a:r>
              <a:rPr sz="900" spc="-7"/>
              <a:t> Tam. Lancet Oncol. 2022;23:1031</a:t>
            </a:r>
            <a:r>
              <a:rPr sz="900"/>
              <a:t> </a:t>
            </a:r>
          </a:p>
        </p:txBody>
      </p:sp>
      <p:graphicFrame>
        <p:nvGraphicFramePr>
          <p:cNvPr id="281" name="Tablo"/>
          <p:cNvGraphicFramePr/>
          <p:nvPr/>
        </p:nvGraphicFramePr>
        <p:xfrm>
          <a:off x="1775519" y="4509120"/>
          <a:ext cx="8759953" cy="1034106"/>
        </p:xfrm>
        <a:graphic>
          <a:graphicData uri="http://schemas.openxmlformats.org/drawingml/2006/table">
            <a:tbl>
              <a:tblPr bandRow="1">
                <a:tableStyleId>{4C3C2611-4C71-4FC5-86AE-919BDF0F9419}</a:tableStyleId>
              </a:tblPr>
              <a:tblGrid>
                <a:gridCol w="5839967">
                  <a:extLst>
                    <a:ext uri="{9D8B030D-6E8A-4147-A177-3AD203B41FA5}">
                      <a16:colId xmlns:a16="http://schemas.microsoft.com/office/drawing/2014/main" val="20000"/>
                    </a:ext>
                  </a:extLst>
                </a:gridCol>
                <a:gridCol w="2919982">
                  <a:extLst>
                    <a:ext uri="{9D8B030D-6E8A-4147-A177-3AD203B41FA5}">
                      <a16:colId xmlns:a16="http://schemas.microsoft.com/office/drawing/2014/main" val="20001"/>
                    </a:ext>
                  </a:extLst>
                </a:gridCol>
              </a:tblGrid>
              <a:tr h="653803">
                <a:tc>
                  <a:txBody>
                    <a:bodyPr/>
                    <a:lstStyle/>
                    <a:p>
                      <a:pPr algn="l">
                        <a:defRPr sz="1800"/>
                      </a:pPr>
                      <a:r>
                        <a:t> </a:t>
                      </a:r>
                      <a:r>
                        <a:rPr b="1"/>
                        <a:t>CLL13/GAIA trial Ven-R  / Ven-Obi /  Ven-Obi-Ibr  VS KİT (FCR/BR)</a:t>
                      </a:r>
                    </a:p>
                  </a:txBody>
                  <a:tcPr marL="45720" marR="45720" horzOverflow="overflow"/>
                </a:tc>
                <a:tc>
                  <a:txBody>
                    <a:bodyPr/>
                    <a:lstStyle/>
                    <a:p>
                      <a:pPr algn="l" defTabSz="1097280">
                        <a:defRPr sz="1800"/>
                      </a:pPr>
                      <a:r>
                        <a:rPr b="1"/>
                        <a:t>3 yıllık %87</a:t>
                      </a:r>
                    </a:p>
                  </a:txBody>
                  <a:tcPr marL="45720" marR="45720" horzOverflow="overflow"/>
                </a:tc>
                <a:extLst>
                  <a:ext uri="{0D108BD9-81ED-4DB2-BD59-A6C34878D82A}">
                    <a16:rowId xmlns:a16="http://schemas.microsoft.com/office/drawing/2014/main" val="10000"/>
                  </a:ext>
                </a:extLst>
              </a:tr>
              <a:tr h="380300">
                <a:tc>
                  <a:txBody>
                    <a:bodyPr/>
                    <a:lstStyle/>
                    <a:p>
                      <a:pPr algn="l" defTabSz="1097280">
                        <a:defRPr sz="1800"/>
                      </a:pPr>
                      <a:r>
                        <a:rPr b="1"/>
                        <a:t>Flair Trial: Ven-Ibr  VS KİT (FCR), MRD rehberliğinde</a:t>
                      </a:r>
                    </a:p>
                  </a:txBody>
                  <a:tcPr marL="45720" marR="45720" horzOverflow="overflow"/>
                </a:tc>
                <a:tc>
                  <a:txBody>
                    <a:bodyPr/>
                    <a:lstStyle/>
                    <a:p>
                      <a:pPr algn="l" defTabSz="1097280">
                        <a:defRPr sz="1800"/>
                      </a:pPr>
                      <a:r>
                        <a:rPr b="1"/>
                        <a:t>5 yıllık %87</a:t>
                      </a:r>
                    </a:p>
                  </a:txBody>
                  <a:tcPr marL="45720" marR="45720" horzOverflow="overflow"/>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1.png" descr="1.png"/>
          <p:cNvPicPr>
            <a:picLocks noChangeAspect="1"/>
          </p:cNvPicPr>
          <p:nvPr/>
        </p:nvPicPr>
        <p:blipFill>
          <a:blip r:embed="rId2">
            <a:extLst/>
          </a:blip>
          <a:stretch>
            <a:fillRect/>
          </a:stretch>
        </p:blipFill>
        <p:spPr>
          <a:xfrm>
            <a:off x="2135561" y="1484783"/>
            <a:ext cx="8280921" cy="456878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2.png" descr="2.png"/>
          <p:cNvPicPr>
            <a:picLocks noChangeAspect="1"/>
          </p:cNvPicPr>
          <p:nvPr/>
        </p:nvPicPr>
        <p:blipFill>
          <a:blip r:embed="rId2">
            <a:extLst/>
          </a:blip>
          <a:stretch>
            <a:fillRect/>
          </a:stretch>
        </p:blipFill>
        <p:spPr>
          <a:xfrm>
            <a:off x="1884701" y="1285258"/>
            <a:ext cx="8422599" cy="789625"/>
          </a:xfrm>
          <a:prstGeom prst="rect">
            <a:avLst/>
          </a:prstGeom>
          <a:ln w="12700">
            <a:miter lim="400000"/>
          </a:ln>
        </p:spPr>
      </p:pic>
      <p:pic>
        <p:nvPicPr>
          <p:cNvPr id="286" name="ibrutinib.png" descr="ibrutinib.png"/>
          <p:cNvPicPr>
            <a:picLocks noChangeAspect="1"/>
          </p:cNvPicPr>
          <p:nvPr/>
        </p:nvPicPr>
        <p:blipFill>
          <a:blip r:embed="rId3">
            <a:extLst/>
          </a:blip>
          <a:stretch>
            <a:fillRect/>
          </a:stretch>
        </p:blipFill>
        <p:spPr>
          <a:xfrm>
            <a:off x="1877233" y="2136532"/>
            <a:ext cx="8437537" cy="4111889"/>
          </a:xfrm>
          <a:prstGeom prst="rect">
            <a:avLst/>
          </a:prstGeom>
          <a:ln w="12700">
            <a:miter lim="400000"/>
          </a:ln>
        </p:spPr>
      </p:pic>
      <p:sp>
        <p:nvSpPr>
          <p:cNvPr id="287" name="İBRUTİNİB vs İmmunokemoterapi"/>
          <p:cNvSpPr txBox="1"/>
          <p:nvPr/>
        </p:nvSpPr>
        <p:spPr>
          <a:xfrm>
            <a:off x="2949893" y="662267"/>
            <a:ext cx="5810241" cy="584771"/>
          </a:xfrm>
          <a:prstGeom prst="rect">
            <a:avLst/>
          </a:prstGeom>
          <a:solidFill>
            <a:srgbClr val="F6BE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b="1">
                <a:latin typeface="+mj-lt"/>
                <a:ea typeface="+mj-ea"/>
                <a:cs typeface="+mj-cs"/>
                <a:sym typeface="Calibri"/>
              </a:defRPr>
            </a:lvl1pPr>
          </a:lstStyle>
          <a:p>
            <a:r>
              <a:t>İBRUTİNİB vs İmmunokemoterapi</a:t>
            </a:r>
          </a:p>
        </p:txBody>
      </p:sp>
      <p:sp>
        <p:nvSpPr>
          <p:cNvPr id="288" name="Yuvarlatılmış Dikdörtgen"/>
          <p:cNvSpPr/>
          <p:nvPr/>
        </p:nvSpPr>
        <p:spPr>
          <a:xfrm>
            <a:off x="3707695" y="2039310"/>
            <a:ext cx="881862" cy="2779380"/>
          </a:xfrm>
          <a:prstGeom prst="roundRect">
            <a:avLst>
              <a:gd name="adj" fmla="val 21602"/>
            </a:avLst>
          </a:prstGeom>
          <a:ln w="25400">
            <a:solidFill>
              <a:schemeClr val="accent2"/>
            </a:solidFill>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1 Başlık"/>
          <p:cNvSpPr txBox="1">
            <a:spLocks noGrp="1"/>
          </p:cNvSpPr>
          <p:nvPr>
            <p:ph type="title"/>
          </p:nvPr>
        </p:nvSpPr>
        <p:spPr>
          <a:xfrm>
            <a:off x="1952596" y="764704"/>
            <a:ext cx="7887821" cy="449712"/>
          </a:xfrm>
          <a:prstGeom prst="rect">
            <a:avLst/>
          </a:prstGeom>
        </p:spPr>
        <p:txBody>
          <a:bodyPr/>
          <a:lstStyle>
            <a:lvl1pPr defTabSz="658368">
              <a:defRPr sz="1800" b="1"/>
            </a:lvl1pPr>
          </a:lstStyle>
          <a:p>
            <a:r>
              <a:t>İbrutinib vs Kemoimmünoterapi: İlk sıra tedavi alan 70 yaş altı olgularda</a:t>
            </a:r>
          </a:p>
        </p:txBody>
      </p:sp>
      <p:sp>
        <p:nvSpPr>
          <p:cNvPr id="291" name="2 İçerik Yer Tutucusu"/>
          <p:cNvSpPr txBox="1">
            <a:spLocks noGrp="1"/>
          </p:cNvSpPr>
          <p:nvPr>
            <p:ph type="body" sz="quarter" idx="1"/>
          </p:nvPr>
        </p:nvSpPr>
        <p:spPr>
          <a:xfrm>
            <a:off x="2060172" y="3576935"/>
            <a:ext cx="4425757" cy="2704230"/>
          </a:xfrm>
          <a:prstGeom prst="rect">
            <a:avLst/>
          </a:prstGeom>
          <a:solidFill>
            <a:srgbClr val="DDDDDD"/>
          </a:solidFill>
        </p:spPr>
        <p:txBody>
          <a:bodyPr/>
          <a:lstStyle/>
          <a:p>
            <a:pPr marL="157734" indent="-157734" defTabSz="420623">
              <a:lnSpc>
                <a:spcPct val="90000"/>
              </a:lnSpc>
              <a:spcBef>
                <a:spcPts val="100"/>
              </a:spcBef>
              <a:buSzTx/>
              <a:buNone/>
              <a:defRPr sz="1000">
                <a:latin typeface="Chalkboard SE Bold"/>
                <a:ea typeface="Chalkboard SE Bold"/>
                <a:cs typeface="Chalkboard SE Bold"/>
                <a:sym typeface="Chalkboard SE Bold"/>
              </a:defRPr>
            </a:pPr>
            <a:r>
              <a:t>Ibrutinib + Rituximab vs FCR</a:t>
            </a:r>
          </a:p>
          <a:p>
            <a:pPr marL="157732" indent="-157732" defTabSz="420623">
              <a:lnSpc>
                <a:spcPct val="90000"/>
              </a:lnSpc>
              <a:spcBef>
                <a:spcPts val="100"/>
              </a:spcBef>
              <a:defRPr sz="1000">
                <a:latin typeface="Chalkboard SE Regular"/>
                <a:ea typeface="Chalkboard SE Regular"/>
                <a:cs typeface="Chalkboard SE Regular"/>
                <a:sym typeface="Chalkboard SE Regular"/>
              </a:defRPr>
            </a:pPr>
            <a:r>
              <a:t>≤70 yaş altı KLL olguları</a:t>
            </a:r>
          </a:p>
          <a:p>
            <a:pPr marL="157732" indent="-157732" defTabSz="420623">
              <a:lnSpc>
                <a:spcPct val="90000"/>
              </a:lnSpc>
              <a:spcBef>
                <a:spcPts val="100"/>
              </a:spcBef>
              <a:defRPr sz="1000">
                <a:latin typeface="Chalkboard SE Regular"/>
                <a:ea typeface="Chalkboard SE Regular"/>
                <a:cs typeface="Chalkboard SE Regular"/>
                <a:sym typeface="Chalkboard SE Regular"/>
              </a:defRPr>
            </a:pPr>
            <a:r>
              <a:t>Tedavi naif KLL </a:t>
            </a:r>
          </a:p>
          <a:p>
            <a:pPr marL="157732" indent="-157732" defTabSz="420623">
              <a:lnSpc>
                <a:spcPct val="90000"/>
              </a:lnSpc>
              <a:spcBef>
                <a:spcPts val="100"/>
              </a:spcBef>
              <a:defRPr sz="1000">
                <a:latin typeface="Chalkboard SE Regular"/>
                <a:ea typeface="Chalkboard SE Regular"/>
                <a:cs typeface="Chalkboard SE Regular"/>
                <a:sym typeface="Chalkboard SE Regular"/>
              </a:defRPr>
            </a:pPr>
            <a:r>
              <a:t>Del(17p) negatif, ECOG 0-2</a:t>
            </a:r>
          </a:p>
          <a:p>
            <a:pPr marL="157732" indent="-157732" defTabSz="420623">
              <a:lnSpc>
                <a:spcPct val="90000"/>
              </a:lnSpc>
              <a:spcBef>
                <a:spcPts val="100"/>
              </a:spcBef>
              <a:defRPr sz="1000">
                <a:latin typeface="Chalkboard SE Regular"/>
                <a:ea typeface="Chalkboard SE Regular"/>
                <a:cs typeface="Chalkboard SE Regular"/>
                <a:sym typeface="Chalkboard SE Regular"/>
              </a:defRPr>
            </a:pPr>
            <a:r>
              <a:t>N: 529 patients (2:1 randomizasyon)</a:t>
            </a:r>
          </a:p>
          <a:p>
            <a:pPr marL="341756" lvl="1" indent="-131445" defTabSz="420623">
              <a:lnSpc>
                <a:spcPct val="90000"/>
              </a:lnSpc>
              <a:spcBef>
                <a:spcPts val="0"/>
              </a:spcBef>
              <a:defRPr sz="1000">
                <a:latin typeface="Chalkboard SE Regular"/>
                <a:ea typeface="Chalkboard SE Regular"/>
                <a:cs typeface="Chalkboard SE Regular"/>
                <a:sym typeface="Chalkboard SE Regular"/>
              </a:defRPr>
            </a:pPr>
            <a:r>
              <a:t>İbrutinib + rituximab (n = 354) </a:t>
            </a:r>
          </a:p>
          <a:p>
            <a:pPr marL="341756" lvl="1" indent="-131445" defTabSz="420623">
              <a:lnSpc>
                <a:spcPct val="90000"/>
              </a:lnSpc>
              <a:spcBef>
                <a:spcPts val="0"/>
              </a:spcBef>
              <a:defRPr sz="1000">
                <a:latin typeface="Chalkboard SE Regular"/>
                <a:ea typeface="Chalkboard SE Regular"/>
                <a:cs typeface="Chalkboard SE Regular"/>
                <a:sym typeface="Chalkboard SE Regular"/>
              </a:defRPr>
            </a:pPr>
            <a:r>
              <a:t>FCR (n = 175) </a:t>
            </a:r>
          </a:p>
          <a:p>
            <a:pPr marL="157732" indent="-157732" defTabSz="420623">
              <a:lnSpc>
                <a:spcPct val="90000"/>
              </a:lnSpc>
              <a:spcBef>
                <a:spcPts val="100"/>
              </a:spcBef>
              <a:defRPr sz="1000">
                <a:latin typeface="Chalkboard SE Regular"/>
                <a:ea typeface="Chalkboard SE Regular"/>
                <a:cs typeface="Chalkboard SE Regular"/>
                <a:sym typeface="Chalkboard SE Regular"/>
              </a:defRPr>
            </a:pPr>
            <a:r>
              <a:t>Sonlanım hedefi</a:t>
            </a:r>
          </a:p>
          <a:p>
            <a:pPr marL="341756" lvl="1" indent="-131445" defTabSz="420623">
              <a:lnSpc>
                <a:spcPct val="90000"/>
              </a:lnSpc>
              <a:spcBef>
                <a:spcPts val="0"/>
              </a:spcBef>
              <a:defRPr sz="1000">
                <a:latin typeface="Chalkboard SE Regular"/>
                <a:ea typeface="Chalkboard SE Regular"/>
                <a:cs typeface="Chalkboard SE Regular"/>
                <a:sym typeface="Chalkboard SE Regular"/>
              </a:defRPr>
            </a:pPr>
            <a:r>
              <a:t>Birincil sonlanım: PFS</a:t>
            </a:r>
          </a:p>
          <a:p>
            <a:pPr marL="341756" lvl="1" indent="-131445" defTabSz="420623">
              <a:lnSpc>
                <a:spcPct val="90000"/>
              </a:lnSpc>
              <a:spcBef>
                <a:spcPts val="0"/>
              </a:spcBef>
              <a:defRPr sz="1000">
                <a:latin typeface="Chalkboard SE Regular"/>
                <a:ea typeface="Chalkboard SE Regular"/>
                <a:cs typeface="Chalkboard SE Regular"/>
                <a:sym typeface="Chalkboard SE Regular"/>
              </a:defRPr>
            </a:pPr>
            <a:r>
              <a:t>İkincil Sonlanım: OS</a:t>
            </a:r>
          </a:p>
          <a:p>
            <a:pPr marL="157732" indent="-157732" defTabSz="420623">
              <a:lnSpc>
                <a:spcPct val="90000"/>
              </a:lnSpc>
              <a:spcBef>
                <a:spcPts val="100"/>
              </a:spcBef>
              <a:defRPr sz="1000">
                <a:latin typeface="Chalkboard SE Regular"/>
                <a:ea typeface="Chalkboard SE Regular"/>
                <a:cs typeface="Chalkboard SE Regular"/>
                <a:sym typeface="Chalkboard SE Regular"/>
              </a:defRPr>
            </a:pPr>
            <a:r>
              <a:t>IR tedavisi FCR'ye kıyasla daha iyi PFS ve OS</a:t>
            </a:r>
          </a:p>
          <a:p>
            <a:pPr marL="341756" lvl="1" indent="-131445" defTabSz="420623">
              <a:lnSpc>
                <a:spcPct val="90000"/>
              </a:lnSpc>
              <a:spcBef>
                <a:spcPts val="0"/>
              </a:spcBef>
              <a:defRPr sz="1000">
                <a:latin typeface="Chalkboard SE Regular"/>
                <a:ea typeface="Chalkboard SE Regular"/>
                <a:cs typeface="Chalkboard SE Regular"/>
                <a:sym typeface="Chalkboard SE Regular"/>
              </a:defRPr>
            </a:pPr>
            <a:r>
              <a:t>PFS risk azalması: %63, ölüm riski azalması: %53)</a:t>
            </a:r>
          </a:p>
          <a:p>
            <a:pPr marL="341756" lvl="1" indent="-131445" defTabSz="420623">
              <a:lnSpc>
                <a:spcPct val="90000"/>
              </a:lnSpc>
              <a:spcBef>
                <a:spcPts val="100"/>
              </a:spcBef>
              <a:defRPr sz="1000">
                <a:latin typeface="Chalkboard SE Regular"/>
                <a:ea typeface="Chalkboard SE Regular"/>
                <a:cs typeface="Chalkboard SE Regular"/>
                <a:sym typeface="Chalkboard SE Regular"/>
              </a:defRPr>
            </a:pPr>
            <a:r>
              <a:t>uIGHV hastalarda IR tedavisi FCR'ye kıyasla daha iyi PFS ve OS sağlamıştır.</a:t>
            </a:r>
          </a:p>
          <a:p>
            <a:pPr marL="157732" indent="-157732" defTabSz="420623">
              <a:lnSpc>
                <a:spcPct val="90000"/>
              </a:lnSpc>
              <a:spcBef>
                <a:spcPts val="100"/>
              </a:spcBef>
              <a:defRPr sz="1000">
                <a:latin typeface="Chalkboard SE Regular"/>
                <a:ea typeface="Chalkboard SE Regular"/>
                <a:cs typeface="Chalkboard SE Regular"/>
                <a:sym typeface="Chalkboard SE Regular"/>
              </a:defRPr>
            </a:pPr>
            <a:r>
              <a:t>Derece ≥3 AE’ler 70 ay sonunda FCR kolunda daha yüksek</a:t>
            </a:r>
          </a:p>
        </p:txBody>
      </p:sp>
      <p:sp>
        <p:nvSpPr>
          <p:cNvPr id="292" name="3 Dikdörtgen"/>
          <p:cNvSpPr txBox="1"/>
          <p:nvPr/>
        </p:nvSpPr>
        <p:spPr>
          <a:xfrm>
            <a:off x="1702560" y="6607072"/>
            <a:ext cx="8786880" cy="218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800">
                <a:latin typeface="+mj-lt"/>
                <a:ea typeface="+mj-ea"/>
                <a:cs typeface="+mj-cs"/>
                <a:sym typeface="Calibri"/>
              </a:defRPr>
            </a:lvl1pPr>
          </a:lstStyle>
          <a:p>
            <a:r>
              <a:t>1. Shanafelt, TH, et al. Long-term Outcomes for Ibrutinib-Rituximab and Chemoimmunotherapy in CLL: Updated Results of the E1912 Trial. Blood. 2022;blood.2021014960</a:t>
            </a:r>
          </a:p>
        </p:txBody>
      </p:sp>
      <p:sp>
        <p:nvSpPr>
          <p:cNvPr id="293" name="4 Metin kutusu"/>
          <p:cNvSpPr txBox="1"/>
          <p:nvPr/>
        </p:nvSpPr>
        <p:spPr>
          <a:xfrm>
            <a:off x="5137270" y="1270599"/>
            <a:ext cx="441784" cy="30777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Chalkboard SE Regular"/>
                <a:ea typeface="Chalkboard SE Regular"/>
                <a:cs typeface="Chalkboard SE Regular"/>
                <a:sym typeface="Chalkboard SE Regular"/>
              </a:defRPr>
            </a:lvl1pPr>
          </a:lstStyle>
          <a:p>
            <a:r>
              <a:t>PFS</a:t>
            </a:r>
          </a:p>
        </p:txBody>
      </p:sp>
      <p:pic>
        <p:nvPicPr>
          <p:cNvPr id="294" name="Picture 2" descr="Picture 2"/>
          <p:cNvPicPr>
            <a:picLocks noChangeAspect="1"/>
          </p:cNvPicPr>
          <p:nvPr/>
        </p:nvPicPr>
        <p:blipFill>
          <a:blip r:embed="rId2">
            <a:extLst/>
          </a:blip>
          <a:stretch>
            <a:fillRect/>
          </a:stretch>
        </p:blipFill>
        <p:spPr>
          <a:xfrm>
            <a:off x="1916557" y="1750823"/>
            <a:ext cx="2128749" cy="1500207"/>
          </a:xfrm>
          <a:prstGeom prst="rect">
            <a:avLst/>
          </a:prstGeom>
          <a:ln w="12700">
            <a:miter lim="400000"/>
          </a:ln>
        </p:spPr>
      </p:pic>
      <p:pic>
        <p:nvPicPr>
          <p:cNvPr id="295" name="Picture 3" descr="Picture 3"/>
          <p:cNvPicPr>
            <a:picLocks noChangeAspect="1"/>
          </p:cNvPicPr>
          <p:nvPr/>
        </p:nvPicPr>
        <p:blipFill>
          <a:blip r:embed="rId3">
            <a:extLst/>
          </a:blip>
          <a:stretch>
            <a:fillRect/>
          </a:stretch>
        </p:blipFill>
        <p:spPr>
          <a:xfrm>
            <a:off x="4291565" y="1679386"/>
            <a:ext cx="1710141" cy="1571644"/>
          </a:xfrm>
          <a:prstGeom prst="rect">
            <a:avLst/>
          </a:prstGeom>
          <a:ln w="12700">
            <a:miter lim="400000"/>
          </a:ln>
        </p:spPr>
      </p:pic>
      <p:pic>
        <p:nvPicPr>
          <p:cNvPr id="296" name="Picture 4" descr="Picture 4"/>
          <p:cNvPicPr>
            <a:picLocks noChangeAspect="1"/>
          </p:cNvPicPr>
          <p:nvPr/>
        </p:nvPicPr>
        <p:blipFill>
          <a:blip r:embed="rId4">
            <a:extLst/>
          </a:blip>
          <a:stretch>
            <a:fillRect/>
          </a:stretch>
        </p:blipFill>
        <p:spPr>
          <a:xfrm>
            <a:off x="6867002" y="1643665"/>
            <a:ext cx="1727342" cy="1643082"/>
          </a:xfrm>
          <a:prstGeom prst="rect">
            <a:avLst/>
          </a:prstGeom>
          <a:ln w="12700">
            <a:miter lim="400000"/>
          </a:ln>
        </p:spPr>
      </p:pic>
      <p:pic>
        <p:nvPicPr>
          <p:cNvPr id="297" name="Picture 5" descr="Picture 5"/>
          <p:cNvPicPr>
            <a:picLocks noChangeAspect="1"/>
          </p:cNvPicPr>
          <p:nvPr/>
        </p:nvPicPr>
        <p:blipFill>
          <a:blip r:embed="rId5">
            <a:extLst/>
          </a:blip>
          <a:stretch>
            <a:fillRect/>
          </a:stretch>
        </p:blipFill>
        <p:spPr>
          <a:xfrm>
            <a:off x="7379179" y="3648245"/>
            <a:ext cx="2277790" cy="2360186"/>
          </a:xfrm>
          <a:prstGeom prst="rect">
            <a:avLst/>
          </a:prstGeom>
          <a:ln w="12700">
            <a:miter lim="400000"/>
          </a:ln>
        </p:spPr>
      </p:pic>
      <p:sp>
        <p:nvSpPr>
          <p:cNvPr id="298" name="10 Dikdörtgen"/>
          <p:cNvSpPr txBox="1"/>
          <p:nvPr/>
        </p:nvSpPr>
        <p:spPr>
          <a:xfrm>
            <a:off x="4799855" y="260646"/>
            <a:ext cx="1789910" cy="300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90000"/>
              </a:lnSpc>
              <a:spcBef>
                <a:spcPts val="300"/>
              </a:spcBef>
              <a:defRPr sz="1500" b="1"/>
            </a:lvl1pPr>
          </a:lstStyle>
          <a:p>
            <a:r>
              <a:t>Faz III ECOG1912: </a:t>
            </a:r>
          </a:p>
        </p:txBody>
      </p:sp>
      <p:sp>
        <p:nvSpPr>
          <p:cNvPr id="299" name="4 Metin kutusu"/>
          <p:cNvSpPr txBox="1"/>
          <p:nvPr/>
        </p:nvSpPr>
        <p:spPr>
          <a:xfrm>
            <a:off x="8344445" y="5908172"/>
            <a:ext cx="352015" cy="30777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Chalkboard SE Regular"/>
                <a:ea typeface="Chalkboard SE Regular"/>
                <a:cs typeface="Chalkboard SE Regular"/>
                <a:sym typeface="Chalkboard SE Regular"/>
              </a:defRPr>
            </a:lvl1pPr>
          </a:lstStyle>
          <a:p>
            <a:r>
              <a:t>OS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Adsız.png" descr="Adsız.png"/>
          <p:cNvPicPr>
            <a:picLocks noChangeAspect="1"/>
          </p:cNvPicPr>
          <p:nvPr/>
        </p:nvPicPr>
        <p:blipFill>
          <a:blip r:embed="rId2">
            <a:extLst/>
          </a:blip>
          <a:stretch>
            <a:fillRect/>
          </a:stretch>
        </p:blipFill>
        <p:spPr>
          <a:xfrm>
            <a:off x="7009920" y="66802"/>
            <a:ext cx="3768056" cy="1068704"/>
          </a:xfrm>
          <a:prstGeom prst="rect">
            <a:avLst/>
          </a:prstGeom>
          <a:ln w="12700">
            <a:miter lim="400000"/>
          </a:ln>
        </p:spPr>
      </p:pic>
      <p:sp>
        <p:nvSpPr>
          <p:cNvPr id="302" name="4 yıllık PFS  %85,6 VS %73…"/>
          <p:cNvSpPr txBox="1"/>
          <p:nvPr/>
        </p:nvSpPr>
        <p:spPr>
          <a:xfrm>
            <a:off x="6889343" y="3401671"/>
            <a:ext cx="2306076" cy="52321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Chalkboard SE Regular"/>
                <a:ea typeface="Chalkboard SE Regular"/>
                <a:cs typeface="Chalkboard SE Regular"/>
                <a:sym typeface="Chalkboard SE Regular"/>
              </a:defRPr>
            </a:pPr>
            <a:r>
              <a:rPr sz="1400"/>
              <a:t>4 yıllık PFS  %85,6 VS %73</a:t>
            </a:r>
          </a:p>
          <a:p>
            <a:pPr>
              <a:defRPr sz="1400">
                <a:latin typeface="Chalkboard SE Regular"/>
                <a:ea typeface="Chalkboard SE Regular"/>
                <a:cs typeface="Chalkboard SE Regular"/>
                <a:sym typeface="Chalkboard SE Regular"/>
              </a:defRPr>
            </a:pPr>
            <a:r>
              <a:rPr sz="1400"/>
              <a:t>OS (%93-%92) farkı yok</a:t>
            </a:r>
          </a:p>
        </p:txBody>
      </p:sp>
      <p:sp>
        <p:nvSpPr>
          <p:cNvPr id="303" name="Hillmen P, et al. Ibrutinib and rituximab versus fludarabine, cyclophosphamide, and rituximab for patients with previously untreated chronic lymphocytic leukaemia (FLAIR): interim analysis of a multicentre, open-label, randomised, phase 3 trial. Lancet Oncol. 2023 May;24(5):535-552."/>
          <p:cNvSpPr txBox="1"/>
          <p:nvPr/>
        </p:nvSpPr>
        <p:spPr>
          <a:xfrm>
            <a:off x="1620720" y="6506784"/>
            <a:ext cx="9768055" cy="184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
            </a:lvl1pPr>
          </a:lstStyle>
          <a:p>
            <a:r>
              <a:t>Hillmen P, et al. Ibrutinib and rituximab versus fludarabine, cyclophosphamide, and rituximab for patients with previously untreated chronic lymphocytic leukaemia (FLAIR): interim analysis of a multicentre, open-label, randomised, phase 3 trial. Lancet Oncol. 2023 May;24(5):535-552. </a:t>
            </a:r>
          </a:p>
        </p:txBody>
      </p:sp>
      <p:sp>
        <p:nvSpPr>
          <p:cNvPr id="304" name="10 Metin kutusu"/>
          <p:cNvSpPr txBox="1"/>
          <p:nvPr/>
        </p:nvSpPr>
        <p:spPr>
          <a:xfrm>
            <a:off x="5196058" y="178273"/>
            <a:ext cx="1753040" cy="369328"/>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defRPr>
            </a:lvl1pPr>
          </a:lstStyle>
          <a:p>
            <a:r>
              <a:t>İbr+Rtx VS FCR</a:t>
            </a:r>
          </a:p>
        </p:txBody>
      </p:sp>
      <p:pic>
        <p:nvPicPr>
          <p:cNvPr id="305" name="1.png" descr="1.png"/>
          <p:cNvPicPr>
            <a:picLocks noChangeAspect="1"/>
          </p:cNvPicPr>
          <p:nvPr/>
        </p:nvPicPr>
        <p:blipFill>
          <a:blip r:embed="rId3">
            <a:extLst/>
          </a:blip>
          <a:stretch>
            <a:fillRect/>
          </a:stretch>
        </p:blipFill>
        <p:spPr>
          <a:xfrm>
            <a:off x="1889942" y="552401"/>
            <a:ext cx="2601287" cy="1066227"/>
          </a:xfrm>
          <a:prstGeom prst="rect">
            <a:avLst/>
          </a:prstGeom>
          <a:ln w="12700">
            <a:miter lim="400000"/>
          </a:ln>
        </p:spPr>
      </p:pic>
      <p:pic>
        <p:nvPicPr>
          <p:cNvPr id="306" name="5.png" descr="5.png"/>
          <p:cNvPicPr>
            <a:picLocks noChangeAspect="1"/>
          </p:cNvPicPr>
          <p:nvPr/>
        </p:nvPicPr>
        <p:blipFill>
          <a:blip r:embed="rId4">
            <a:extLst/>
          </a:blip>
          <a:stretch>
            <a:fillRect/>
          </a:stretch>
        </p:blipFill>
        <p:spPr>
          <a:xfrm>
            <a:off x="1602306" y="1607792"/>
            <a:ext cx="4256448" cy="4426709"/>
          </a:xfrm>
          <a:prstGeom prst="rect">
            <a:avLst/>
          </a:prstGeom>
          <a:ln w="12700">
            <a:miter lim="400000"/>
          </a:ln>
        </p:spPr>
      </p:pic>
      <p:pic>
        <p:nvPicPr>
          <p:cNvPr id="307" name="2.png" descr="2.png"/>
          <p:cNvPicPr>
            <a:picLocks noChangeAspect="1"/>
          </p:cNvPicPr>
          <p:nvPr/>
        </p:nvPicPr>
        <p:blipFill>
          <a:blip r:embed="rId5">
            <a:extLst/>
          </a:blip>
          <a:stretch>
            <a:fillRect/>
          </a:stretch>
        </p:blipFill>
        <p:spPr>
          <a:xfrm>
            <a:off x="6238445" y="1475850"/>
            <a:ext cx="4163852" cy="1774758"/>
          </a:xfrm>
          <a:prstGeom prst="rect">
            <a:avLst/>
          </a:prstGeom>
          <a:ln w="12700">
            <a:miter lim="400000"/>
          </a:ln>
        </p:spPr>
      </p:pic>
      <p:pic>
        <p:nvPicPr>
          <p:cNvPr id="308" name="3.png" descr="3.png"/>
          <p:cNvPicPr>
            <a:picLocks noChangeAspect="1"/>
          </p:cNvPicPr>
          <p:nvPr/>
        </p:nvPicPr>
        <p:blipFill>
          <a:blip r:embed="rId6">
            <a:extLst/>
          </a:blip>
          <a:stretch>
            <a:fillRect/>
          </a:stretch>
        </p:blipFill>
        <p:spPr>
          <a:xfrm>
            <a:off x="6238445" y="4177343"/>
            <a:ext cx="4163852" cy="1739990"/>
          </a:xfrm>
          <a:prstGeom prst="rect">
            <a:avLst/>
          </a:prstGeom>
          <a:ln w="12700">
            <a:miter lim="400000"/>
          </a:ln>
        </p:spPr>
      </p:pic>
      <p:sp>
        <p:nvSpPr>
          <p:cNvPr id="309" name="Subgrup analizlerinde;…"/>
          <p:cNvSpPr txBox="1"/>
          <p:nvPr/>
        </p:nvSpPr>
        <p:spPr>
          <a:xfrm>
            <a:off x="2576668" y="6022808"/>
            <a:ext cx="5311065" cy="461661"/>
          </a:xfrm>
          <a:prstGeom prst="rect">
            <a:avLst/>
          </a:prstGeom>
          <a:solidFill>
            <a:srgbClr val="BFB1D0"/>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374072" indent="-374072">
              <a:buSzPct val="100000"/>
              <a:buChar char="•"/>
              <a:defRPr sz="1200">
                <a:latin typeface="Chalkboard SE Regular"/>
                <a:ea typeface="Chalkboard SE Regular"/>
                <a:cs typeface="Chalkboard SE Regular"/>
                <a:sym typeface="Chalkboard SE Regular"/>
              </a:defRPr>
            </a:pPr>
            <a:r>
              <a:rPr sz="1200"/>
              <a:t>Subgrup analizlerinde;</a:t>
            </a:r>
          </a:p>
          <a:p>
            <a:pPr marL="374072" indent="-374072">
              <a:buSzPct val="100000"/>
              <a:buChar char="•"/>
              <a:defRPr sz="1200">
                <a:latin typeface="Chalkboard SE Regular"/>
                <a:ea typeface="Chalkboard SE Regular"/>
                <a:cs typeface="Chalkboard SE Regular"/>
                <a:sym typeface="Chalkboard SE Regular"/>
              </a:defRPr>
            </a:pPr>
            <a:r>
              <a:rPr sz="1200"/>
              <a:t>IGHV unmutated grupta PFS avantajı var ancak mutasyonlu grupta yok</a:t>
            </a:r>
          </a:p>
        </p:txBody>
      </p:sp>
      <p:sp>
        <p:nvSpPr>
          <p:cNvPr id="310" name="Yuvarlatılmış Dikdörtgen"/>
          <p:cNvSpPr/>
          <p:nvPr/>
        </p:nvSpPr>
        <p:spPr>
          <a:xfrm>
            <a:off x="1527627" y="3292587"/>
            <a:ext cx="4138449" cy="418650"/>
          </a:xfrm>
          <a:prstGeom prst="roundRect">
            <a:avLst>
              <a:gd name="adj" fmla="val 50000"/>
            </a:avLst>
          </a:prstGeom>
          <a:ln w="25400">
            <a:solidFill>
              <a:srgbClr val="FA4348"/>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311" name="Yuvarlatılmış Dikdörtgen"/>
          <p:cNvSpPr/>
          <p:nvPr/>
        </p:nvSpPr>
        <p:spPr>
          <a:xfrm>
            <a:off x="1534728" y="3687803"/>
            <a:ext cx="4124244" cy="418653"/>
          </a:xfrm>
          <a:prstGeom prst="roundRect">
            <a:avLst>
              <a:gd name="adj" fmla="val 50000"/>
            </a:avLst>
          </a:prstGeom>
          <a:ln w="25400">
            <a:solidFill>
              <a:srgbClr val="FA4348"/>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312" name="Çizgi"/>
          <p:cNvSpPr/>
          <p:nvPr/>
        </p:nvSpPr>
        <p:spPr>
          <a:xfrm>
            <a:off x="1617151" y="3577603"/>
            <a:ext cx="470118" cy="5"/>
          </a:xfrm>
          <a:prstGeom prst="line">
            <a:avLst/>
          </a:prstGeom>
          <a:ln w="25400">
            <a:solidFill>
              <a:schemeClr val="accent1"/>
            </a:solidFill>
          </a:ln>
          <a:effectLst>
            <a:outerShdw blurRad="38100" dist="23000" dir="5400000" rotWithShape="0">
              <a:srgbClr val="000000">
                <a:alpha val="35000"/>
              </a:srgbClr>
            </a:outerShdw>
          </a:effectLst>
        </p:spPr>
        <p:txBody>
          <a:bodyPr lIns="45718" tIns="45718" rIns="45718" bIns="45718"/>
          <a:lstStyle/>
          <a:p>
            <a:endParaRPr/>
          </a:p>
        </p:txBody>
      </p:sp>
      <p:sp>
        <p:nvSpPr>
          <p:cNvPr id="313" name="Çizgi"/>
          <p:cNvSpPr/>
          <p:nvPr/>
        </p:nvSpPr>
        <p:spPr>
          <a:xfrm>
            <a:off x="1617151" y="3962709"/>
            <a:ext cx="470118" cy="5"/>
          </a:xfrm>
          <a:prstGeom prst="line">
            <a:avLst/>
          </a:prstGeom>
          <a:ln w="25400">
            <a:solidFill>
              <a:schemeClr val="accent1"/>
            </a:solidFill>
          </a:ln>
          <a:effectLst>
            <a:outerShdw blurRad="38100" dist="23000" dir="5400000" rotWithShape="0">
              <a:srgbClr val="000000">
                <a:alpha val="35000"/>
              </a:srgbClr>
            </a:outerShdw>
          </a:effectLst>
        </p:spPr>
        <p:txBody>
          <a:bodyPr lIns="45718" tIns="45718" rIns="45718" bIns="45718"/>
          <a:lstStyle/>
          <a:p>
            <a:endParaRPr/>
          </a:p>
        </p:txBody>
      </p:sp>
      <p:sp>
        <p:nvSpPr>
          <p:cNvPr id="314" name="53 ayda medyan PFS bir kolunda ulaşılamadı ancak; FCR de 67 ay"/>
          <p:cNvSpPr txBox="1"/>
          <p:nvPr/>
        </p:nvSpPr>
        <p:spPr>
          <a:xfrm>
            <a:off x="4780749" y="1158361"/>
            <a:ext cx="4811570"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mj-lt"/>
                <a:ea typeface="+mj-ea"/>
                <a:cs typeface="+mj-cs"/>
                <a:sym typeface="Calibri"/>
              </a:defRPr>
            </a:lvl1pPr>
          </a:lstStyle>
          <a:p>
            <a:r>
              <a:t>53 ayda medyan PFS bir kolunda ulaşılamadı ancak; FCR de 67 ay</a:t>
            </a:r>
          </a:p>
        </p:txBody>
      </p:sp>
      <p:sp>
        <p:nvSpPr>
          <p:cNvPr id="315" name="Dikdörtgen"/>
          <p:cNvSpPr/>
          <p:nvPr/>
        </p:nvSpPr>
        <p:spPr>
          <a:xfrm>
            <a:off x="7953222" y="2451756"/>
            <a:ext cx="1270003" cy="269240"/>
          </a:xfrm>
          <a:prstGeom prst="rect">
            <a:avLst/>
          </a:prstGeom>
          <a:ln w="25400">
            <a:solidFill>
              <a:schemeClr val="accent2"/>
            </a:solidFill>
          </a:ln>
          <a:effectLst>
            <a:outerShdw blurRad="38100" dist="23000" dir="5400000" rotWithShape="0">
              <a:srgbClr val="000000">
                <a:alpha val="35000"/>
              </a:srgbClr>
            </a:outerShdw>
          </a:effectLst>
        </p:spPr>
        <p:txBody>
          <a:bodyPr lIns="45718" tIns="45718" rIns="45718" bIns="45718" anchor="ctr"/>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2 İçerik Yer Tutucusu"/>
          <p:cNvSpPr txBox="1">
            <a:spLocks noGrp="1"/>
          </p:cNvSpPr>
          <p:nvPr>
            <p:ph type="body" sz="half" idx="1"/>
          </p:nvPr>
        </p:nvSpPr>
        <p:spPr>
          <a:xfrm>
            <a:off x="1512243" y="1340767"/>
            <a:ext cx="4439746" cy="3735739"/>
          </a:xfrm>
          <a:prstGeom prst="rect">
            <a:avLst/>
          </a:prstGeom>
          <a:solidFill>
            <a:srgbClr val="DDDDDD"/>
          </a:solidFill>
        </p:spPr>
        <p:txBody>
          <a:bodyPr/>
          <a:lstStyle/>
          <a:p>
            <a:pPr marL="594359" lvl="1" indent="-228600" defTabSz="731519">
              <a:spcBef>
                <a:spcPts val="300"/>
              </a:spcBef>
              <a:defRPr sz="1200">
                <a:latin typeface="Chalkboard SE Regular"/>
                <a:ea typeface="Chalkboard SE Regular"/>
                <a:cs typeface="Chalkboard SE Regular"/>
                <a:sym typeface="Chalkboard SE Regular"/>
              </a:defRPr>
            </a:pPr>
            <a:r>
              <a:t>Ibrutinib ± R vs BR , Birinci sıra tedavide</a:t>
            </a:r>
          </a:p>
          <a:p>
            <a:pPr marL="594359" lvl="1" indent="-228600" defTabSz="731519">
              <a:spcBef>
                <a:spcPts val="300"/>
              </a:spcBef>
              <a:defRPr sz="1200">
                <a:latin typeface="Chalkboard SE Regular"/>
                <a:ea typeface="Chalkboard SE Regular"/>
                <a:cs typeface="Chalkboard SE Regular"/>
                <a:sym typeface="Chalkboard SE Regular"/>
              </a:defRPr>
            </a:pPr>
            <a:r>
              <a:t>≥65 yaş KLL olguları</a:t>
            </a:r>
          </a:p>
          <a:p>
            <a:pPr marL="594359" lvl="1" indent="-228600" defTabSz="731519">
              <a:spcBef>
                <a:spcPts val="300"/>
              </a:spcBef>
              <a:defRPr sz="1200">
                <a:latin typeface="Chalkboard SE Regular"/>
                <a:ea typeface="Chalkboard SE Regular"/>
                <a:cs typeface="Chalkboard SE Regular"/>
                <a:sym typeface="Chalkboard SE Regular"/>
              </a:defRPr>
            </a:pPr>
            <a:r>
              <a:t>N:547 (Randomizasyon her 3 kol için 1:1:1)</a:t>
            </a:r>
          </a:p>
          <a:p>
            <a:pPr marL="914400" lvl="2" indent="-182880" defTabSz="731519">
              <a:spcBef>
                <a:spcPts val="200"/>
              </a:spcBef>
              <a:defRPr sz="1200">
                <a:latin typeface="Chalkboard SE Regular"/>
                <a:ea typeface="Chalkboard SE Regular"/>
                <a:cs typeface="Chalkboard SE Regular"/>
                <a:sym typeface="Chalkboard SE Regular"/>
              </a:defRPr>
            </a:pPr>
            <a:r>
              <a:t>Bendamustin + Rituksimab (n=183) (medyan PFS 44 ay)</a:t>
            </a:r>
          </a:p>
          <a:p>
            <a:pPr marL="1280160" lvl="3" indent="-182880" defTabSz="731519">
              <a:spcBef>
                <a:spcPts val="100"/>
              </a:spcBef>
              <a:defRPr sz="1200">
                <a:latin typeface="Chalkboard SE Regular"/>
                <a:ea typeface="Chalkboard SE Regular"/>
                <a:cs typeface="Chalkboard SE Regular"/>
                <a:sym typeface="Chalkboard SE Regular"/>
              </a:defRPr>
            </a:pPr>
            <a:r>
              <a:t>BR tedavisi alan ve progresyon gösteren hastaların, progresyonu müteakip 1 yıl içerisinde tek ajan ibrutinib koluna geçişine izin verilmiştir (n=30 hasta tek ajan ibrutinib koluna geçmiştir).</a:t>
            </a:r>
          </a:p>
          <a:p>
            <a:pPr marL="914400" lvl="2" indent="-182880" defTabSz="731519">
              <a:spcBef>
                <a:spcPts val="200"/>
              </a:spcBef>
              <a:defRPr sz="1200">
                <a:latin typeface="Chalkboard SE Regular"/>
                <a:ea typeface="Chalkboard SE Regular"/>
                <a:cs typeface="Chalkboard SE Regular"/>
                <a:sym typeface="Chalkboard SE Regular"/>
              </a:defRPr>
            </a:pPr>
            <a:r>
              <a:t>Ibrutinib (n=182) (medyan PFS ye ulaşılamadı)</a:t>
            </a:r>
          </a:p>
          <a:p>
            <a:pPr marL="914400" lvl="2" indent="-182880" defTabSz="731519">
              <a:spcBef>
                <a:spcPts val="200"/>
              </a:spcBef>
              <a:defRPr sz="1200">
                <a:latin typeface="Chalkboard SE Regular"/>
                <a:ea typeface="Chalkboard SE Regular"/>
                <a:cs typeface="Chalkboard SE Regular"/>
                <a:sym typeface="Chalkboard SE Regular"/>
              </a:defRPr>
            </a:pPr>
            <a:r>
              <a:t>Ibrutinib + Rituksimab (n=182) (medyan PFS ye ulaşılamadı)</a:t>
            </a:r>
          </a:p>
        </p:txBody>
      </p:sp>
      <p:pic>
        <p:nvPicPr>
          <p:cNvPr id="318" name="Picture 2" descr="Picture 2"/>
          <p:cNvPicPr>
            <a:picLocks noChangeAspect="1"/>
          </p:cNvPicPr>
          <p:nvPr/>
        </p:nvPicPr>
        <p:blipFill>
          <a:blip r:embed="rId2">
            <a:extLst/>
          </a:blip>
          <a:stretch>
            <a:fillRect/>
          </a:stretch>
        </p:blipFill>
        <p:spPr>
          <a:xfrm>
            <a:off x="6453189" y="1071547"/>
            <a:ext cx="3886988" cy="3357587"/>
          </a:xfrm>
          <a:prstGeom prst="rect">
            <a:avLst/>
          </a:prstGeom>
          <a:ln w="12700">
            <a:miter lim="400000"/>
          </a:ln>
        </p:spPr>
      </p:pic>
      <p:sp>
        <p:nvSpPr>
          <p:cNvPr id="319" name="4 Dikdörtgen"/>
          <p:cNvSpPr txBox="1"/>
          <p:nvPr/>
        </p:nvSpPr>
        <p:spPr>
          <a:xfrm>
            <a:off x="2095472" y="5191136"/>
            <a:ext cx="8001056" cy="1200325"/>
          </a:xfrm>
          <a:prstGeom prst="rect">
            <a:avLst/>
          </a:prstGeom>
          <a:solidFill>
            <a:srgbClr val="BFB1D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buSzPct val="100000"/>
              <a:buFont typeface="Arial"/>
              <a:buChar char="•"/>
              <a:defRPr sz="1200">
                <a:latin typeface="+mj-lt"/>
                <a:ea typeface="+mj-ea"/>
                <a:cs typeface="+mj-cs"/>
                <a:sym typeface="Calibri"/>
              </a:defRPr>
            </a:pPr>
            <a:r>
              <a:rPr sz="1200"/>
              <a:t>Tüm alt gruplarda (del17p, del11q, TP53, uIGHV, mIGHV) Ibrutinib +/- Rituksimab rejimleri,  BR’dan daha iyi PFS</a:t>
            </a:r>
          </a:p>
          <a:p>
            <a:pPr>
              <a:buSzPct val="100000"/>
              <a:buFont typeface="Arial"/>
              <a:buChar char="•"/>
              <a:defRPr sz="1200">
                <a:latin typeface="+mj-lt"/>
                <a:ea typeface="+mj-ea"/>
                <a:cs typeface="+mj-cs"/>
                <a:sym typeface="Calibri"/>
              </a:defRPr>
            </a:pPr>
            <a:r>
              <a:rPr sz="1200"/>
              <a:t>Tedavi kolları arasında hasta geçişine izin verildiğinden OS açısından belirgin fark yok</a:t>
            </a:r>
          </a:p>
          <a:p>
            <a:pPr>
              <a:buSzPct val="100000"/>
              <a:buFont typeface="Arial"/>
              <a:buChar char="•"/>
              <a:defRPr sz="1200">
                <a:latin typeface="+mj-lt"/>
                <a:ea typeface="+mj-ea"/>
                <a:cs typeface="+mj-cs"/>
                <a:sym typeface="Calibri"/>
              </a:defRPr>
            </a:pPr>
            <a:r>
              <a:rPr sz="1200"/>
              <a:t>I ve IR kolları arasında PFS açısından anlamlı bir fark gösterilememiş</a:t>
            </a:r>
          </a:p>
          <a:p>
            <a:pPr>
              <a:buSzPct val="100000"/>
              <a:buFont typeface="Arial"/>
              <a:buChar char="•"/>
              <a:defRPr sz="1200">
                <a:latin typeface="+mj-lt"/>
                <a:ea typeface="+mj-ea"/>
                <a:cs typeface="+mj-cs"/>
                <a:sym typeface="Calibri"/>
              </a:defRPr>
            </a:pPr>
            <a:r>
              <a:rPr sz="1200"/>
              <a:t>YE:</a:t>
            </a:r>
          </a:p>
          <a:p>
            <a:pPr marL="457200" lvl="1">
              <a:buSzPct val="100000"/>
              <a:buFont typeface="Arial"/>
              <a:buChar char="•"/>
              <a:defRPr sz="1200">
                <a:latin typeface="+mj-lt"/>
                <a:ea typeface="+mj-ea"/>
                <a:cs typeface="+mj-cs"/>
                <a:sym typeface="Calibri"/>
              </a:defRPr>
            </a:pPr>
            <a:r>
              <a:rPr sz="1200"/>
              <a:t>Derece 3 ve üstü hematolojik yan etkiler BR kolunda, </a:t>
            </a:r>
          </a:p>
          <a:p>
            <a:pPr marL="457200" lvl="1">
              <a:buSzPct val="100000"/>
              <a:buFont typeface="Arial"/>
              <a:buChar char="•"/>
              <a:defRPr sz="1200">
                <a:latin typeface="+mj-lt"/>
                <a:ea typeface="+mj-ea"/>
                <a:cs typeface="+mj-cs"/>
                <a:sym typeface="Calibri"/>
              </a:defRPr>
            </a:pPr>
            <a:r>
              <a:rPr sz="1200"/>
              <a:t>Derece 3 ve üstü non-hematolojik yan etkiler ibrutinib kollarında daha sık </a:t>
            </a:r>
          </a:p>
        </p:txBody>
      </p:sp>
      <p:sp>
        <p:nvSpPr>
          <p:cNvPr id="320" name="Text Box 11"/>
          <p:cNvSpPr txBox="1"/>
          <p:nvPr/>
        </p:nvSpPr>
        <p:spPr>
          <a:xfrm>
            <a:off x="1738282" y="6346946"/>
            <a:ext cx="8010526"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1000">
                <a:solidFill>
                  <a:srgbClr val="455560"/>
                </a:solidFill>
                <a:latin typeface="+mj-lt"/>
                <a:ea typeface="+mj-ea"/>
                <a:cs typeface="+mj-cs"/>
                <a:sym typeface="Calibri"/>
              </a:defRPr>
            </a:lvl1pPr>
          </a:lstStyle>
          <a:p>
            <a:r>
              <a:t>Woyach JA, et al.Long-term Follow-up from A041202 Shows Continued Efficacy of Ibrutinib Regimens for Older Adults with CLL. Blood. 2024 Jan 12:blood.2023021959.</a:t>
            </a:r>
          </a:p>
        </p:txBody>
      </p:sp>
      <p:sp>
        <p:nvSpPr>
          <p:cNvPr id="321" name="1 Başlık"/>
          <p:cNvSpPr txBox="1">
            <a:spLocks noGrp="1"/>
          </p:cNvSpPr>
          <p:nvPr>
            <p:ph type="title"/>
          </p:nvPr>
        </p:nvSpPr>
        <p:spPr>
          <a:xfrm>
            <a:off x="1721061" y="140404"/>
            <a:ext cx="5994557" cy="345441"/>
          </a:xfrm>
          <a:prstGeom prst="rect">
            <a:avLst/>
          </a:prstGeom>
          <a:solidFill>
            <a:schemeClr val="accent2"/>
          </a:solidFill>
          <a:ln w="25400">
            <a:solidFill>
              <a:srgbClr val="8C3A38"/>
            </a:solidFill>
            <a:round/>
          </a:ln>
          <a:effectLst>
            <a:outerShdw blurRad="38100" dist="23000" dir="5400000" rotWithShape="0">
              <a:srgbClr val="000000">
                <a:alpha val="35000"/>
              </a:srgbClr>
            </a:outerShdw>
          </a:effectLst>
        </p:spPr>
        <p:txBody>
          <a:bodyPr/>
          <a:lstStyle>
            <a:lvl1pPr algn="l" defTabSz="832102">
              <a:defRPr sz="1200">
                <a:solidFill>
                  <a:srgbClr val="FFFFFF"/>
                </a:solidFill>
                <a:latin typeface="Chalkboard SE Regular"/>
                <a:ea typeface="Chalkboard SE Regular"/>
                <a:cs typeface="Chalkboard SE Regular"/>
                <a:sym typeface="Chalkboard SE Regular"/>
              </a:defRPr>
            </a:lvl1pPr>
          </a:lstStyle>
          <a:p>
            <a:r>
              <a:t>İbrutinib vs Kemoimmünoterapi; ilk sıra tedavi alan yaşlı olgularda : İbrutinib</a:t>
            </a:r>
          </a:p>
        </p:txBody>
      </p:sp>
      <p:sp>
        <p:nvSpPr>
          <p:cNvPr id="322" name="Kemoimmünoterapi için şans yok!"/>
          <p:cNvSpPr txBox="1"/>
          <p:nvPr/>
        </p:nvSpPr>
        <p:spPr>
          <a:xfrm>
            <a:off x="7338864" y="763878"/>
            <a:ext cx="274454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b="1"/>
            </a:lvl1pPr>
          </a:lstStyle>
          <a:p>
            <a:r>
              <a:t>Kemoimmünoterapi için şans yok!</a:t>
            </a:r>
          </a:p>
        </p:txBody>
      </p:sp>
      <p:sp>
        <p:nvSpPr>
          <p:cNvPr id="323" name="Medyan İzlem:55 ay…"/>
          <p:cNvSpPr txBox="1"/>
          <p:nvPr/>
        </p:nvSpPr>
        <p:spPr>
          <a:xfrm>
            <a:off x="6384030" y="4437112"/>
            <a:ext cx="3886990" cy="52321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latin typeface="Chalkboard SE Regular"/>
                <a:ea typeface="Chalkboard SE Regular"/>
                <a:cs typeface="Chalkboard SE Regular"/>
                <a:sym typeface="Chalkboard SE Regular"/>
              </a:defRPr>
            </a:pPr>
            <a:r>
              <a:rPr sz="1400"/>
              <a:t>Medyan İzlem:55 ay</a:t>
            </a:r>
          </a:p>
          <a:p>
            <a:pPr>
              <a:defRPr sz="1400">
                <a:latin typeface="Chalkboard SE Regular"/>
                <a:ea typeface="Chalkboard SE Regular"/>
                <a:cs typeface="Chalkboard SE Regular"/>
                <a:sym typeface="Chalkboard SE Regular"/>
              </a:defRPr>
            </a:pPr>
            <a:r>
              <a:rPr sz="1400"/>
              <a:t>48 aylık PFS; br/İ/İR: %47/%76/%76</a:t>
            </a:r>
          </a:p>
        </p:txBody>
      </p:sp>
      <p:sp>
        <p:nvSpPr>
          <p:cNvPr id="324" name="8 Dikdörtgen"/>
          <p:cNvSpPr txBox="1"/>
          <p:nvPr/>
        </p:nvSpPr>
        <p:spPr>
          <a:xfrm>
            <a:off x="1745581" y="568034"/>
            <a:ext cx="3381691" cy="30777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Chalkboard SE Regular"/>
                <a:ea typeface="Chalkboard SE Regular"/>
                <a:cs typeface="Chalkboard SE Regular"/>
                <a:sym typeface="Chalkboard SE Regular"/>
              </a:defRPr>
            </a:lvl1pPr>
          </a:lstStyle>
          <a:p>
            <a:r>
              <a:t>Faz III A041202: ALLIANCE ÇALIŞMASI,</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I. E. Ahn, X. Tian, D. Ipe, et al., “Prediction of Outcome in Patients With Chronic Lymphocytic Leukemia Treated With Ibrutinib: Development and Validation of a Four-Factor Prognostic Model,” Journal of Clinical Oncology 39 (2021): 576–585."/>
          <p:cNvSpPr txBox="1"/>
          <p:nvPr/>
        </p:nvSpPr>
        <p:spPr>
          <a:xfrm>
            <a:off x="1643899" y="6306394"/>
            <a:ext cx="10303458" cy="528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lnSpc>
                <a:spcPts val="3400"/>
              </a:lnSpc>
              <a:spcBef>
                <a:spcPts val="1200"/>
              </a:spcBef>
              <a:defRPr sz="800">
                <a:latin typeface="Times"/>
                <a:ea typeface="Times"/>
                <a:cs typeface="Times"/>
                <a:sym typeface="Times"/>
              </a:defRPr>
            </a:pPr>
            <a:r>
              <a:rPr sz="800"/>
              <a:t>I. E. Ahn, X. Tian, D. Ipe, et al., “Prediction of Outcome in Patients With Chronic Lymphocytic Leukemia Treated With Ibrutinib: Development and Validation of a Four-Factor Prognostic Model,” </a:t>
            </a:r>
            <a:r>
              <a:rPr sz="800" i="1"/>
              <a:t>Journal of Clinical Oncology </a:t>
            </a:r>
            <a:r>
              <a:rPr sz="800"/>
              <a:t>39 (2021): 576–585. </a:t>
            </a:r>
          </a:p>
        </p:txBody>
      </p:sp>
      <p:sp>
        <p:nvSpPr>
          <p:cNvPr id="327" name="İbrutinib ile tedavi edilen olgularda hastalık ilerlemesiz sağkalım predikte edilebilir mi?"/>
          <p:cNvSpPr txBox="1"/>
          <p:nvPr/>
        </p:nvSpPr>
        <p:spPr>
          <a:xfrm>
            <a:off x="1768122" y="404664"/>
            <a:ext cx="8899878" cy="707882"/>
          </a:xfrm>
          <a:prstGeom prst="rect">
            <a:avLst/>
          </a:prstGeom>
          <a:solidFill>
            <a:srgbClr val="F6BE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b="1">
                <a:latin typeface="+mj-lt"/>
                <a:ea typeface="+mj-ea"/>
                <a:cs typeface="+mj-cs"/>
                <a:sym typeface="Calibri"/>
              </a:defRPr>
            </a:lvl1pPr>
          </a:lstStyle>
          <a:p>
            <a:r>
              <a:t>İbrutinib ile tedavi edilen olgularda hastalık ilerlemesiz sağkalım predikte edilebilir mi? </a:t>
            </a:r>
          </a:p>
        </p:txBody>
      </p:sp>
      <p:sp>
        <p:nvSpPr>
          <p:cNvPr id="328" name="TP53 aberasyonu…"/>
          <p:cNvSpPr txBox="1"/>
          <p:nvPr/>
        </p:nvSpPr>
        <p:spPr>
          <a:xfrm>
            <a:off x="1878714" y="2151986"/>
            <a:ext cx="2920988" cy="1077214"/>
          </a:xfrm>
          <a:prstGeom prst="rect">
            <a:avLst/>
          </a:prstGeom>
          <a:solidFill>
            <a:srgbClr val="A1B8E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buSzPct val="100000"/>
              <a:buChar char="•"/>
              <a:defRPr sz="1600">
                <a:latin typeface="+mj-lt"/>
                <a:ea typeface="+mj-ea"/>
                <a:cs typeface="+mj-cs"/>
                <a:sym typeface="Calibri"/>
              </a:defRPr>
            </a:pPr>
            <a:r>
              <a:rPr sz="1600"/>
              <a:t>TP53 aberasyonu</a:t>
            </a:r>
          </a:p>
          <a:p>
            <a:pPr marL="180472" indent="-180472">
              <a:buSzPct val="100000"/>
              <a:buChar char="•"/>
              <a:defRPr sz="1600">
                <a:latin typeface="+mj-lt"/>
                <a:ea typeface="+mj-ea"/>
                <a:cs typeface="+mj-cs"/>
                <a:sym typeface="Calibri"/>
              </a:defRPr>
            </a:pPr>
            <a:r>
              <a:rPr sz="1600"/>
              <a:t>Önceki tedavi</a:t>
            </a:r>
          </a:p>
          <a:p>
            <a:pPr marL="180472" indent="-180472">
              <a:buSzPct val="100000"/>
              <a:buChar char="•"/>
              <a:defRPr sz="1600">
                <a:latin typeface="+mj-lt"/>
                <a:ea typeface="+mj-ea"/>
                <a:cs typeface="+mj-cs"/>
                <a:sym typeface="Calibri"/>
              </a:defRPr>
            </a:pPr>
            <a:r>
              <a:rPr sz="1600"/>
              <a:t>Beta2 mikroglobulin ≥ 5 mg/L </a:t>
            </a:r>
          </a:p>
          <a:p>
            <a:pPr marL="180472" indent="-180472">
              <a:buSzPct val="100000"/>
              <a:buChar char="•"/>
              <a:defRPr sz="1600">
                <a:latin typeface="+mj-lt"/>
                <a:ea typeface="+mj-ea"/>
                <a:cs typeface="+mj-cs"/>
                <a:sym typeface="Calibri"/>
              </a:defRPr>
            </a:pPr>
            <a:r>
              <a:rPr sz="1600"/>
              <a:t>Laktat dehidrogenaz &gt; 250 U/L. </a:t>
            </a:r>
          </a:p>
        </p:txBody>
      </p:sp>
      <p:sp>
        <p:nvSpPr>
          <p:cNvPr id="329" name="3 yıllık sağ kalım oranları…"/>
          <p:cNvSpPr txBox="1"/>
          <p:nvPr/>
        </p:nvSpPr>
        <p:spPr>
          <a:xfrm>
            <a:off x="6816566" y="2151986"/>
            <a:ext cx="2171424" cy="1077214"/>
          </a:xfrm>
          <a:prstGeom prst="rect">
            <a:avLst/>
          </a:prstGeom>
          <a:solidFill>
            <a:srgbClr val="D2D2D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600">
                <a:latin typeface="+mj-lt"/>
                <a:ea typeface="+mj-ea"/>
                <a:cs typeface="+mj-cs"/>
                <a:sym typeface="Calibri"/>
              </a:defRPr>
            </a:pPr>
            <a:r>
              <a:rPr sz="1600"/>
              <a:t>3 yıllık sağ kalım oranları </a:t>
            </a:r>
          </a:p>
          <a:p>
            <a:pPr marL="180472" indent="-180472">
              <a:buSzPct val="100000"/>
              <a:buChar char="•"/>
              <a:defRPr sz="1600">
                <a:latin typeface="+mj-lt"/>
                <a:ea typeface="+mj-ea"/>
                <a:cs typeface="+mj-cs"/>
                <a:sym typeface="Calibri"/>
              </a:defRPr>
            </a:pPr>
            <a:r>
              <a:rPr sz="1600"/>
              <a:t>%63</a:t>
            </a:r>
          </a:p>
          <a:p>
            <a:pPr marL="180472" indent="-180472">
              <a:buSzPct val="100000"/>
              <a:buChar char="•"/>
              <a:defRPr sz="1600">
                <a:latin typeface="+mj-lt"/>
                <a:ea typeface="+mj-ea"/>
                <a:cs typeface="+mj-cs"/>
                <a:sym typeface="Calibri"/>
              </a:defRPr>
            </a:pPr>
            <a:r>
              <a:rPr sz="1600"/>
              <a:t>%83 </a:t>
            </a:r>
          </a:p>
          <a:p>
            <a:pPr marL="180472" indent="-180472">
              <a:buSzPct val="100000"/>
              <a:buChar char="•"/>
              <a:defRPr sz="1600">
                <a:latin typeface="+mj-lt"/>
                <a:ea typeface="+mj-ea"/>
                <a:cs typeface="+mj-cs"/>
                <a:sym typeface="Calibri"/>
              </a:defRPr>
            </a:pPr>
            <a:r>
              <a:rPr sz="1600"/>
              <a:t>%93</a:t>
            </a:r>
          </a:p>
        </p:txBody>
      </p:sp>
      <p:sp>
        <p:nvSpPr>
          <p:cNvPr id="330" name="Üç prognostik alt grup"/>
          <p:cNvSpPr txBox="1"/>
          <p:nvPr/>
        </p:nvSpPr>
        <p:spPr>
          <a:xfrm>
            <a:off x="4727848" y="1268758"/>
            <a:ext cx="2027154" cy="338550"/>
          </a:xfrm>
          <a:prstGeom prst="rect">
            <a:avLst/>
          </a:prstGeom>
          <a:solidFill>
            <a:srgbClr val="ED7D31"/>
          </a:solidFill>
          <a:ln w="12700">
            <a:solidFill>
              <a:srgbClr val="AD5B24"/>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b="1">
                <a:latin typeface="+mj-lt"/>
                <a:ea typeface="+mj-ea"/>
                <a:cs typeface="+mj-cs"/>
                <a:sym typeface="Calibri"/>
              </a:defRPr>
            </a:lvl1pPr>
          </a:lstStyle>
          <a:p>
            <a:r>
              <a:t>Üç prognostik alt grup </a:t>
            </a:r>
          </a:p>
        </p:txBody>
      </p:sp>
      <p:sp>
        <p:nvSpPr>
          <p:cNvPr id="331" name="Tedaviye naif ve relaps/refrakter kohortlarda ayrı ayrı uygulandığında anlamlı"/>
          <p:cNvSpPr txBox="1"/>
          <p:nvPr/>
        </p:nvSpPr>
        <p:spPr>
          <a:xfrm>
            <a:off x="1887982" y="5495278"/>
            <a:ext cx="7877467" cy="380362"/>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t>Tedaviye naif ve relaps/refrakter kohortlarda ayrı ayrı uygulandığında anlamlı</a:t>
            </a:r>
          </a:p>
        </p:txBody>
      </p:sp>
      <p:sp>
        <p:nvSpPr>
          <p:cNvPr id="332" name="Richter dönüşümü yüksek riskli grubun %17'sinde ve düşük riskli grupta hiçbir hastada meydana gelmedi"/>
          <p:cNvSpPr txBox="1"/>
          <p:nvPr/>
        </p:nvSpPr>
        <p:spPr>
          <a:xfrm>
            <a:off x="1817433" y="4869958"/>
            <a:ext cx="10792374" cy="369328"/>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t>Richter dönüşümü yüksek riskli grubun %17'sinde ve düşük riskli grupta hiçbir hastada meydana gelmedi</a:t>
            </a:r>
          </a:p>
        </p:txBody>
      </p:sp>
      <p:sp>
        <p:nvSpPr>
          <p:cNvPr id="333" name="N:84"/>
          <p:cNvSpPr txBox="1"/>
          <p:nvPr/>
        </p:nvSpPr>
        <p:spPr>
          <a:xfrm>
            <a:off x="2881771" y="1683573"/>
            <a:ext cx="536361" cy="438578"/>
          </a:xfrm>
          <a:prstGeom prst="rect">
            <a:avLst/>
          </a:prstGeom>
          <a:solidFill>
            <a:srgbClr val="8FAAD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ts val="2700"/>
              </a:lnSpc>
              <a:defRPr sz="1600" b="1">
                <a:solidFill>
                  <a:srgbClr val="2C2821"/>
                </a:solidFill>
                <a:latin typeface="Alice"/>
                <a:ea typeface="Alice"/>
                <a:cs typeface="Alice"/>
                <a:sym typeface="Alice"/>
              </a:defRPr>
            </a:lvl1pPr>
          </a:lstStyle>
          <a:p>
            <a:r>
              <a:t>N:84</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Acalabrutinib+/-O vs Klorambusil +O ; ≥65 KLL de"/>
          <p:cNvSpPr txBox="1">
            <a:spLocks noGrp="1"/>
          </p:cNvSpPr>
          <p:nvPr>
            <p:ph type="title"/>
          </p:nvPr>
        </p:nvSpPr>
        <p:spPr>
          <a:xfrm>
            <a:off x="2441847" y="1204884"/>
            <a:ext cx="7308306" cy="490072"/>
          </a:xfrm>
          <a:prstGeom prst="rect">
            <a:avLst/>
          </a:prstGeom>
          <a:solidFill>
            <a:srgbClr val="D6D3CC"/>
          </a:solidFill>
        </p:spPr>
        <p:txBody>
          <a:bodyPr lIns="45718" tIns="45718" rIns="45718" bIns="45718" anchor="ctr">
            <a:normAutofit/>
          </a:bodyPr>
          <a:lstStyle>
            <a:lvl1pPr algn="l" defTabSz="804672">
              <a:defRPr sz="2200">
                <a:latin typeface="Chalkboard SE Regular"/>
                <a:ea typeface="Chalkboard SE Regular"/>
                <a:cs typeface="Chalkboard SE Regular"/>
                <a:sym typeface="Chalkboard SE Regular"/>
              </a:defRPr>
            </a:lvl1pPr>
          </a:lstStyle>
          <a:p>
            <a:r>
              <a:t>Acalabrutinib+/-O vs Klorambusil +O ; ≥65 KLL de </a:t>
            </a:r>
          </a:p>
        </p:txBody>
      </p:sp>
      <p:pic>
        <p:nvPicPr>
          <p:cNvPr id="336" name="2.png" descr="2.png"/>
          <p:cNvPicPr>
            <a:picLocks noChangeAspect="1"/>
          </p:cNvPicPr>
          <p:nvPr/>
        </p:nvPicPr>
        <p:blipFill>
          <a:blip r:embed="rId2">
            <a:extLst/>
          </a:blip>
          <a:stretch>
            <a:fillRect/>
          </a:stretch>
        </p:blipFill>
        <p:spPr>
          <a:xfrm>
            <a:off x="1927424" y="2128439"/>
            <a:ext cx="8534401" cy="800108"/>
          </a:xfrm>
          <a:prstGeom prst="rect">
            <a:avLst/>
          </a:prstGeom>
          <a:ln w="12700">
            <a:miter lim="400000"/>
          </a:ln>
        </p:spPr>
      </p:pic>
      <p:pic>
        <p:nvPicPr>
          <p:cNvPr id="337" name="acalabrutinib.png" descr="acalabrutinib.png"/>
          <p:cNvPicPr>
            <a:picLocks noChangeAspect="1"/>
          </p:cNvPicPr>
          <p:nvPr/>
        </p:nvPicPr>
        <p:blipFill>
          <a:blip r:embed="rId3">
            <a:extLst/>
          </a:blip>
          <a:stretch>
            <a:fillRect/>
          </a:stretch>
        </p:blipFill>
        <p:spPr>
          <a:xfrm>
            <a:off x="1882974" y="2891532"/>
            <a:ext cx="8623301" cy="1473208"/>
          </a:xfrm>
          <a:prstGeom prst="rect">
            <a:avLst/>
          </a:prstGeom>
          <a:ln w="12700">
            <a:miter lim="400000"/>
          </a:ln>
        </p:spPr>
      </p:pic>
      <p:sp>
        <p:nvSpPr>
          <p:cNvPr id="338" name="Medyan 74.5 ay izlem"/>
          <p:cNvSpPr txBox="1"/>
          <p:nvPr/>
        </p:nvSpPr>
        <p:spPr>
          <a:xfrm>
            <a:off x="2567606" y="5085184"/>
            <a:ext cx="2337266" cy="380362"/>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t>Medyan 74.5 ay izlem</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1 Başlık"/>
          <p:cNvSpPr txBox="1">
            <a:spLocks noGrp="1"/>
          </p:cNvSpPr>
          <p:nvPr>
            <p:ph type="title"/>
          </p:nvPr>
        </p:nvSpPr>
        <p:spPr>
          <a:xfrm>
            <a:off x="1752160" y="246546"/>
            <a:ext cx="7308306" cy="490073"/>
          </a:xfrm>
          <a:prstGeom prst="rect">
            <a:avLst/>
          </a:prstGeom>
          <a:solidFill>
            <a:schemeClr val="accent2"/>
          </a:solidFill>
          <a:ln w="25400">
            <a:solidFill>
              <a:srgbClr val="8C3A38"/>
            </a:solidFill>
            <a:round/>
          </a:ln>
          <a:effectLst>
            <a:outerShdw blurRad="38100" dist="23000" dir="5400000" rotWithShape="0">
              <a:srgbClr val="000000">
                <a:alpha val="35000"/>
              </a:srgbClr>
            </a:outerShdw>
          </a:effectLst>
        </p:spPr>
        <p:txBody>
          <a:bodyPr/>
          <a:lstStyle>
            <a:lvl1pPr algn="l">
              <a:defRPr sz="1800">
                <a:solidFill>
                  <a:srgbClr val="FFFFFF"/>
                </a:solidFill>
                <a:latin typeface="+mn-lt"/>
                <a:ea typeface="+mn-ea"/>
                <a:cs typeface="+mn-cs"/>
                <a:sym typeface="Helvetica"/>
              </a:defRPr>
            </a:lvl1pPr>
          </a:lstStyle>
          <a:p>
            <a:r>
              <a:t>Acalabrutinib+/-O vs Klorambusil +O ; ≥65 KLL de </a:t>
            </a:r>
          </a:p>
        </p:txBody>
      </p:sp>
      <p:sp>
        <p:nvSpPr>
          <p:cNvPr id="341" name="2 İçerik Yer Tutucusu"/>
          <p:cNvSpPr txBox="1">
            <a:spLocks noGrp="1"/>
          </p:cNvSpPr>
          <p:nvPr>
            <p:ph type="body" sz="half" idx="1"/>
          </p:nvPr>
        </p:nvSpPr>
        <p:spPr>
          <a:xfrm>
            <a:off x="1700826" y="4694788"/>
            <a:ext cx="7263425" cy="1744510"/>
          </a:xfrm>
          <a:prstGeom prst="rect">
            <a:avLst/>
          </a:prstGeom>
          <a:solidFill>
            <a:srgbClr val="DDDDDD"/>
          </a:solidFill>
        </p:spPr>
        <p:txBody>
          <a:bodyPr/>
          <a:lstStyle/>
          <a:p>
            <a:pPr marL="274320" indent="-274320" defTabSz="731519">
              <a:lnSpc>
                <a:spcPct val="90000"/>
              </a:lnSpc>
              <a:spcBef>
                <a:spcPts val="200"/>
              </a:spcBef>
              <a:buSzTx/>
              <a:buNone/>
              <a:defRPr sz="1100">
                <a:latin typeface="Chalkboard SE Bold"/>
                <a:ea typeface="Chalkboard SE Bold"/>
                <a:cs typeface="Chalkboard SE Bold"/>
                <a:sym typeface="Chalkboard SE Bold"/>
              </a:defRPr>
            </a:pPr>
            <a:r>
              <a:t>Faz 3</a:t>
            </a:r>
          </a:p>
          <a:p>
            <a:pPr marL="274320" indent="-274320" defTabSz="731519">
              <a:lnSpc>
                <a:spcPct val="90000"/>
              </a:lnSpc>
              <a:spcBef>
                <a:spcPts val="200"/>
              </a:spcBef>
              <a:defRPr sz="1100">
                <a:latin typeface="Chalkboard SE Regular"/>
                <a:ea typeface="Chalkboard SE Regular"/>
                <a:cs typeface="Chalkboard SE Regular"/>
                <a:sym typeface="Chalkboard SE Regular"/>
              </a:defRPr>
            </a:pPr>
            <a:r>
              <a:t>A ± O vs O + Klorambusil </a:t>
            </a:r>
          </a:p>
          <a:p>
            <a:pPr marL="274320" indent="-274320" defTabSz="731519">
              <a:lnSpc>
                <a:spcPct val="90000"/>
              </a:lnSpc>
              <a:spcBef>
                <a:spcPts val="200"/>
              </a:spcBef>
              <a:defRPr sz="1100">
                <a:latin typeface="Chalkboard SE Regular"/>
                <a:ea typeface="Chalkboard SE Regular"/>
                <a:cs typeface="Chalkboard SE Regular"/>
                <a:sym typeface="Chalkboard SE Regular"/>
              </a:defRPr>
            </a:pPr>
            <a:r>
              <a:t>Birinci basamak tedavide</a:t>
            </a:r>
          </a:p>
          <a:p>
            <a:pPr marL="274320" indent="-274320" defTabSz="731519">
              <a:lnSpc>
                <a:spcPct val="90000"/>
              </a:lnSpc>
              <a:spcBef>
                <a:spcPts val="200"/>
              </a:spcBef>
              <a:defRPr sz="1100">
                <a:latin typeface="Chalkboard SE Regular"/>
                <a:ea typeface="Chalkboard SE Regular"/>
                <a:cs typeface="Chalkboard SE Regular"/>
                <a:sym typeface="Chalkboard SE Regular"/>
              </a:defRPr>
            </a:pPr>
            <a:r>
              <a:t>≥65 ya da 18-64 yaş eşlik eden komorbiditesi olan KLL olguları; </a:t>
            </a:r>
          </a:p>
          <a:p>
            <a:pPr marL="274320" indent="-274320" defTabSz="731519">
              <a:lnSpc>
                <a:spcPct val="90000"/>
              </a:lnSpc>
              <a:spcBef>
                <a:spcPts val="100"/>
              </a:spcBef>
              <a:defRPr sz="1100">
                <a:latin typeface="Chalkboard SE Regular"/>
                <a:ea typeface="Chalkboard SE Regular"/>
                <a:cs typeface="Chalkboard SE Regular"/>
                <a:sym typeface="Chalkboard SE Regular"/>
              </a:defRPr>
            </a:pPr>
            <a:r>
              <a:t>N = 535</a:t>
            </a:r>
          </a:p>
          <a:p>
            <a:pPr marL="594359" lvl="1" indent="-228600" defTabSz="731519">
              <a:lnSpc>
                <a:spcPct val="90000"/>
              </a:lnSpc>
              <a:spcBef>
                <a:spcPts val="100"/>
              </a:spcBef>
              <a:defRPr sz="1100">
                <a:latin typeface="Chalkboard SE Regular"/>
                <a:ea typeface="Chalkboard SE Regular"/>
                <a:cs typeface="Chalkboard SE Regular"/>
                <a:sym typeface="Chalkboard SE Regular"/>
              </a:defRPr>
            </a:pPr>
            <a:r>
              <a:t>Acalabrutinib + Obinutuzumab (n = 179)</a:t>
            </a:r>
          </a:p>
          <a:p>
            <a:pPr marL="594359" lvl="1" indent="-228600" defTabSz="731519">
              <a:lnSpc>
                <a:spcPct val="90000"/>
              </a:lnSpc>
              <a:spcBef>
                <a:spcPts val="100"/>
              </a:spcBef>
              <a:defRPr sz="1100">
                <a:latin typeface="Chalkboard SE Regular"/>
                <a:ea typeface="Chalkboard SE Regular"/>
                <a:cs typeface="Chalkboard SE Regular"/>
                <a:sym typeface="Chalkboard SE Regular"/>
              </a:defRPr>
            </a:pPr>
            <a:r>
              <a:t>Acalabrutinib (n = 179) medyan PFS ye ulaşılamadı</a:t>
            </a:r>
          </a:p>
          <a:p>
            <a:pPr marL="594359" lvl="1" indent="-228600" defTabSz="731519">
              <a:lnSpc>
                <a:spcPct val="90000"/>
              </a:lnSpc>
              <a:spcBef>
                <a:spcPts val="100"/>
              </a:spcBef>
              <a:defRPr sz="1100">
                <a:latin typeface="Chalkboard SE Regular"/>
                <a:ea typeface="Chalkboard SE Regular"/>
                <a:cs typeface="Chalkboard SE Regular"/>
                <a:sym typeface="Chalkboard SE Regular"/>
              </a:defRPr>
            </a:pPr>
            <a:r>
              <a:t>Obinutuzumab + Klorambusil (n = 177) /medyan PFS ye ulaşıldI</a:t>
            </a:r>
          </a:p>
        </p:txBody>
      </p:sp>
      <p:pic>
        <p:nvPicPr>
          <p:cNvPr id="342" name="Picture 8" descr="Picture 8"/>
          <p:cNvPicPr>
            <a:picLocks noChangeAspect="1"/>
          </p:cNvPicPr>
          <p:nvPr/>
        </p:nvPicPr>
        <p:blipFill>
          <a:blip r:embed="rId2">
            <a:extLst/>
          </a:blip>
          <a:srcRect b="22367"/>
          <a:stretch>
            <a:fillRect/>
          </a:stretch>
        </p:blipFill>
        <p:spPr>
          <a:xfrm>
            <a:off x="3774282" y="980707"/>
            <a:ext cx="4643443" cy="2469397"/>
          </a:xfrm>
          <a:prstGeom prst="rect">
            <a:avLst/>
          </a:prstGeom>
          <a:ln w="12700">
            <a:miter lim="400000"/>
          </a:ln>
        </p:spPr>
      </p:pic>
      <p:sp>
        <p:nvSpPr>
          <p:cNvPr id="343" name="Text Box 11"/>
          <p:cNvSpPr txBox="1"/>
          <p:nvPr/>
        </p:nvSpPr>
        <p:spPr>
          <a:xfrm>
            <a:off x="1611095" y="6663991"/>
            <a:ext cx="8969810"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800">
                <a:latin typeface="+mj-lt"/>
                <a:ea typeface="+mj-ea"/>
                <a:cs typeface="+mj-cs"/>
                <a:sym typeface="Calibri"/>
              </a:defRPr>
            </a:lvl1pPr>
          </a:lstStyle>
          <a:p>
            <a:r>
              <a:t>Jeff P. Sharman, et al; Acalabrutinib ± Obinutuzumab Vs Obinutuzumab + Chlorambucil in Treatment-Naive Chronic Lymphocytic Leukemia: 6-Year Follow-up of Elevate-TN. Blood 2023; 142 (Supplement 1): 636. </a:t>
            </a:r>
          </a:p>
        </p:txBody>
      </p:sp>
      <p:sp>
        <p:nvSpPr>
          <p:cNvPr id="344" name="Medyan 74.5 ay izlem"/>
          <p:cNvSpPr txBox="1"/>
          <p:nvPr/>
        </p:nvSpPr>
        <p:spPr>
          <a:xfrm>
            <a:off x="7597996" y="3443537"/>
            <a:ext cx="2336533" cy="369328"/>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defRPr>
            </a:lvl1pPr>
          </a:lstStyle>
          <a:p>
            <a:r>
              <a:t>Medyan 74.5 ay izlem</a:t>
            </a:r>
          </a:p>
        </p:txBody>
      </p:sp>
      <p:sp>
        <p:nvSpPr>
          <p:cNvPr id="345" name="7 Dikdörtgen"/>
          <p:cNvSpPr txBox="1"/>
          <p:nvPr/>
        </p:nvSpPr>
        <p:spPr>
          <a:xfrm>
            <a:off x="7035610" y="306162"/>
            <a:ext cx="2644310"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lvl1pPr>
          </a:lstStyle>
          <a:p>
            <a:r>
              <a:t>ELEVATE-TN çalışması</a:t>
            </a:r>
          </a:p>
        </p:txBody>
      </p:sp>
      <p:sp>
        <p:nvSpPr>
          <p:cNvPr id="346" name="unmutated IGHV was present in 338 (63%)…"/>
          <p:cNvSpPr txBox="1"/>
          <p:nvPr/>
        </p:nvSpPr>
        <p:spPr>
          <a:xfrm>
            <a:off x="1787568" y="3443540"/>
            <a:ext cx="3323983" cy="461661"/>
          </a:xfrm>
          <a:prstGeom prst="rect">
            <a:avLst/>
          </a:prstGeom>
          <a:gradFill>
            <a:gsLst>
              <a:gs pos="0">
                <a:srgbClr val="FFE2BA"/>
              </a:gs>
              <a:gs pos="35000">
                <a:srgbClr val="FFEACF"/>
              </a:gs>
              <a:gs pos="100000">
                <a:srgbClr val="FFF7ED"/>
              </a:gs>
            </a:gsLst>
            <a:lin ang="16200000"/>
          </a:gradFill>
          <a:ln>
            <a:solidFill>
              <a:srgbClr val="F9BC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sz="1200">
                <a:latin typeface="Chalkboard SE Regular"/>
                <a:ea typeface="Chalkboard SE Regular"/>
                <a:cs typeface="Chalkboard SE Regular"/>
                <a:sym typeface="Chalkboard SE Regular"/>
              </a:defRPr>
            </a:pPr>
            <a:r>
              <a:rPr sz="1200"/>
              <a:t>unmutated IGHV was present in 338 (63%) </a:t>
            </a:r>
            <a:endParaRPr sz="1400"/>
          </a:p>
          <a:p>
            <a:pPr defTabSz="457200">
              <a:defRPr sz="1200">
                <a:latin typeface="Chalkboard SE Regular"/>
                <a:ea typeface="Chalkboard SE Regular"/>
                <a:cs typeface="Chalkboard SE Regular"/>
                <a:sym typeface="Chalkboard SE Regular"/>
              </a:defRPr>
            </a:pPr>
            <a:r>
              <a:rPr sz="1200"/>
              <a:t>Del(17)(p13·1) was present in 49 (9%) patients </a:t>
            </a:r>
          </a:p>
        </p:txBody>
      </p:sp>
      <p:sp>
        <p:nvSpPr>
          <p:cNvPr id="347" name="6 yıllık PFS oranları…"/>
          <p:cNvSpPr txBox="1"/>
          <p:nvPr/>
        </p:nvSpPr>
        <p:spPr>
          <a:xfrm>
            <a:off x="1806940" y="3948064"/>
            <a:ext cx="8383060" cy="738660"/>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Chalkboard SE Regular"/>
                <a:ea typeface="Chalkboard SE Regular"/>
                <a:cs typeface="Chalkboard SE Regular"/>
                <a:sym typeface="Chalkboard SE Regular"/>
              </a:defRPr>
            </a:lvl1pPr>
            <a:lvl2pPr>
              <a:defRPr sz="1400">
                <a:latin typeface="Chalkboard SE Regular"/>
                <a:ea typeface="Chalkboard SE Regular"/>
                <a:cs typeface="Chalkboard SE Regular"/>
                <a:sym typeface="Chalkboard SE Regular"/>
              </a:defRPr>
            </a:lvl2pPr>
            <a:lvl3pPr>
              <a:defRPr sz="1400">
                <a:latin typeface="Chalkboard SE Regular"/>
                <a:ea typeface="Chalkboard SE Regular"/>
                <a:cs typeface="Chalkboard SE Regular"/>
                <a:sym typeface="Chalkboard SE Regular"/>
              </a:defRPr>
            </a:lvl3pPr>
          </a:lstStyle>
          <a:p>
            <a:r>
              <a:t>6 yıllık PFS oranları </a:t>
            </a:r>
          </a:p>
          <a:p>
            <a:pPr lvl="1"/>
            <a:r>
              <a:t>Acalabrutinib + Obinutuzumab  %78 Acalabrutinib monterapisi %62; Obinutuzumab + Klorambusil  %17–</a:t>
            </a:r>
          </a:p>
          <a:p>
            <a:pPr lvl="2"/>
            <a:r>
              <a:t>A+O vs A arasında PFS farkı yok</a:t>
            </a:r>
          </a:p>
        </p:txBody>
      </p:sp>
      <p:sp>
        <p:nvSpPr>
          <p:cNvPr id="348" name="Yan etkiler;…"/>
          <p:cNvSpPr txBox="1"/>
          <p:nvPr/>
        </p:nvSpPr>
        <p:spPr>
          <a:xfrm>
            <a:off x="7053219" y="5252935"/>
            <a:ext cx="3858810" cy="1092603"/>
          </a:xfrm>
          <a:prstGeom prst="rect">
            <a:avLst/>
          </a:prstGeom>
          <a:solidFill>
            <a:srgbClr val="BFB1D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342900" indent="-342900">
              <a:buSzPct val="100000"/>
              <a:buFont typeface="Arial"/>
              <a:buChar char="•"/>
              <a:defRPr sz="1200">
                <a:latin typeface="Chalkboard SE Regular"/>
                <a:ea typeface="Chalkboard SE Regular"/>
                <a:cs typeface="Chalkboard SE Regular"/>
                <a:sym typeface="Chalkboard SE Regular"/>
              </a:defRPr>
            </a:pPr>
            <a:r>
              <a:rPr sz="1200"/>
              <a:t>Yan etkiler;</a:t>
            </a:r>
          </a:p>
          <a:p>
            <a:pPr marL="742950" lvl="1" indent="-285750">
              <a:spcBef>
                <a:spcPts val="300"/>
              </a:spcBef>
              <a:buSzPct val="100000"/>
              <a:buFont typeface="Arial"/>
              <a:buChar char="–"/>
              <a:defRPr sz="1200">
                <a:latin typeface="Chalkboard SE Regular"/>
                <a:ea typeface="Chalkboard SE Regular"/>
                <a:cs typeface="Chalkboard SE Regular"/>
                <a:sym typeface="Chalkboard SE Regular"/>
              </a:defRPr>
            </a:pPr>
            <a:r>
              <a:rPr sz="1200"/>
              <a:t>Nötropeni en sık ; Derece 3 ve üzeri </a:t>
            </a:r>
          </a:p>
          <a:p>
            <a:pPr marL="1600200" lvl="3" indent="-228600">
              <a:spcBef>
                <a:spcPts val="100"/>
              </a:spcBef>
              <a:buSzPct val="100000"/>
              <a:buFont typeface="Arial"/>
              <a:buChar char="–"/>
              <a:defRPr sz="1200">
                <a:latin typeface="Chalkboard SE Regular"/>
                <a:ea typeface="Chalkboard SE Regular"/>
                <a:cs typeface="Chalkboard SE Regular"/>
                <a:sym typeface="Chalkboard SE Regular"/>
              </a:defRPr>
            </a:pPr>
            <a:r>
              <a:rPr sz="1200"/>
              <a:t>A ± O; %30</a:t>
            </a:r>
          </a:p>
          <a:p>
            <a:pPr marL="1600200" lvl="3" indent="-228600">
              <a:spcBef>
                <a:spcPts val="100"/>
              </a:spcBef>
              <a:buSzPct val="100000"/>
              <a:buFont typeface="Arial"/>
              <a:buChar char="–"/>
              <a:defRPr sz="1200">
                <a:latin typeface="Chalkboard SE Regular"/>
                <a:ea typeface="Chalkboard SE Regular"/>
                <a:cs typeface="Chalkboard SE Regular"/>
                <a:sym typeface="Chalkboard SE Regular"/>
              </a:defRPr>
            </a:pPr>
            <a:r>
              <a:rPr sz="1200"/>
              <a:t>A ; %10</a:t>
            </a:r>
          </a:p>
          <a:p>
            <a:pPr marL="1600200" lvl="3" indent="-228600">
              <a:spcBef>
                <a:spcPts val="100"/>
              </a:spcBef>
              <a:buSzPct val="100000"/>
              <a:buFont typeface="Arial"/>
              <a:buChar char="–"/>
              <a:defRPr sz="1200">
                <a:latin typeface="Chalkboard SE Regular"/>
                <a:ea typeface="Chalkboard SE Regular"/>
                <a:cs typeface="Chalkboard SE Regular"/>
                <a:sym typeface="Chalkboard SE Regular"/>
              </a:defRPr>
            </a:pPr>
            <a:r>
              <a:rPr sz="1200"/>
              <a:t>O + Klorambusil ; %41</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1 Başlık"/>
          <p:cNvSpPr txBox="1">
            <a:spLocks noGrp="1"/>
          </p:cNvSpPr>
          <p:nvPr>
            <p:ph type="title"/>
          </p:nvPr>
        </p:nvSpPr>
        <p:spPr>
          <a:xfrm>
            <a:off x="1981200" y="274637"/>
            <a:ext cx="8229600" cy="1143004"/>
          </a:xfrm>
          <a:prstGeom prst="rect">
            <a:avLst/>
          </a:prstGeom>
        </p:spPr>
        <p:txBody>
          <a:bodyPr/>
          <a:lstStyle/>
          <a:p>
            <a:r>
              <a:t>Sunum Planı</a:t>
            </a:r>
          </a:p>
        </p:txBody>
      </p:sp>
      <p:sp>
        <p:nvSpPr>
          <p:cNvPr id="191" name="2 İçerik Yer Tutucusu"/>
          <p:cNvSpPr txBox="1">
            <a:spLocks noGrp="1"/>
          </p:cNvSpPr>
          <p:nvPr>
            <p:ph type="body" sz="quarter" idx="1"/>
          </p:nvPr>
        </p:nvSpPr>
        <p:spPr>
          <a:xfrm>
            <a:off x="1952589" y="2214553"/>
            <a:ext cx="6072244" cy="2000264"/>
          </a:xfrm>
          <a:prstGeom prst="rect">
            <a:avLst/>
          </a:prstGeom>
        </p:spPr>
        <p:txBody>
          <a:bodyPr/>
          <a:lstStyle/>
          <a:p>
            <a:pPr marL="288992" indent="-288992" defTabSz="770653">
              <a:spcBef>
                <a:spcPts val="300"/>
              </a:spcBef>
              <a:defRPr sz="1600"/>
            </a:pPr>
            <a:r>
              <a:t>KLL ilk sıra tedavide; Bruton trozin kinaz inhibitörleri</a:t>
            </a:r>
          </a:p>
          <a:p>
            <a:pPr marL="682185" lvl="1" indent="-288992" defTabSz="770653">
              <a:spcBef>
                <a:spcPts val="300"/>
              </a:spcBef>
              <a:buChar char="•"/>
              <a:defRPr sz="1600"/>
            </a:pPr>
            <a:r>
              <a:t>17 p delesyonlu ve delesyonsuz olgularda BTK inhibitörleri</a:t>
            </a:r>
          </a:p>
          <a:p>
            <a:pPr marL="288992" indent="-288992" defTabSz="770653">
              <a:spcBef>
                <a:spcPts val="300"/>
              </a:spcBef>
              <a:defRPr sz="1600"/>
            </a:pPr>
            <a:r>
              <a:t>Relaps/Refrakter KLL tedavisinde BTK inhibitörleri</a:t>
            </a:r>
          </a:p>
          <a:p>
            <a:pPr marL="682185" lvl="1" indent="-288992" defTabSz="770653">
              <a:spcBef>
                <a:spcPts val="300"/>
              </a:spcBef>
              <a:buChar char="•"/>
              <a:defRPr sz="1600"/>
            </a:pPr>
            <a:r>
              <a:t>BTK ve Bcl-2 inhibitor kullanımı</a:t>
            </a:r>
          </a:p>
          <a:p>
            <a:pPr marL="288992" indent="-288992" defTabSz="770653">
              <a:spcBef>
                <a:spcPts val="300"/>
              </a:spcBef>
              <a:defRPr sz="1600"/>
            </a:pPr>
            <a:r>
              <a:t>BTK inhibitörü intoleransı ve direnci</a:t>
            </a:r>
          </a:p>
          <a:p>
            <a:pPr marL="288992" indent="-288992" defTabSz="770653">
              <a:spcBef>
                <a:spcPts val="300"/>
              </a:spcBef>
              <a:defRPr sz="1600"/>
            </a:pPr>
            <a:r>
              <a:t>BTK inhibitörü yan etki yönetimi</a:t>
            </a:r>
          </a:p>
        </p:txBody>
      </p:sp>
      <p:pic>
        <p:nvPicPr>
          <p:cNvPr id="192" name="Picture 5" descr="Picture 5"/>
          <p:cNvPicPr>
            <a:picLocks noChangeAspect="1"/>
          </p:cNvPicPr>
          <p:nvPr/>
        </p:nvPicPr>
        <p:blipFill>
          <a:blip r:embed="rId2">
            <a:extLst/>
          </a:blip>
          <a:srcRect l="16408" t="25637" r="17046" b="25624"/>
          <a:stretch>
            <a:fillRect/>
          </a:stretch>
        </p:blipFill>
        <p:spPr>
          <a:xfrm>
            <a:off x="1582912" y="197547"/>
            <a:ext cx="1267857" cy="99025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2 İçerik Yer Tutucusu"/>
          <p:cNvSpPr txBox="1">
            <a:spLocks noGrp="1"/>
          </p:cNvSpPr>
          <p:nvPr>
            <p:ph type="body" sz="quarter" idx="1"/>
          </p:nvPr>
        </p:nvSpPr>
        <p:spPr>
          <a:xfrm>
            <a:off x="1454235" y="2945257"/>
            <a:ext cx="4438014" cy="2075272"/>
          </a:xfrm>
          <a:prstGeom prst="rect">
            <a:avLst/>
          </a:prstGeom>
        </p:spPr>
        <p:txBody>
          <a:bodyPr/>
          <a:lstStyle/>
          <a:p>
            <a:pPr>
              <a:lnSpc>
                <a:spcPct val="80000"/>
              </a:lnSpc>
              <a:spcBef>
                <a:spcPts val="300"/>
              </a:spcBef>
              <a:buSzTx/>
              <a:buNone/>
              <a:defRPr sz="1500" b="1"/>
            </a:pPr>
            <a:r>
              <a:t>Zanubrutinib vs BR, Faz 3</a:t>
            </a:r>
            <a:endParaRPr sz="2400"/>
          </a:p>
          <a:p>
            <a:pPr>
              <a:lnSpc>
                <a:spcPct val="80000"/>
              </a:lnSpc>
              <a:spcBef>
                <a:spcPts val="300"/>
              </a:spcBef>
              <a:defRPr sz="1500"/>
            </a:pPr>
            <a:r>
              <a:t>17 p delesyonu olmayan KLL/SLL olgularında</a:t>
            </a:r>
            <a:endParaRPr sz="2400"/>
          </a:p>
          <a:p>
            <a:pPr>
              <a:lnSpc>
                <a:spcPct val="80000"/>
              </a:lnSpc>
              <a:spcBef>
                <a:spcPts val="300"/>
              </a:spcBef>
              <a:defRPr sz="1500"/>
            </a:pPr>
            <a:r>
              <a:t>Birinci sıra tedavi</a:t>
            </a:r>
            <a:endParaRPr sz="2400"/>
          </a:p>
          <a:p>
            <a:pPr>
              <a:lnSpc>
                <a:spcPct val="80000"/>
              </a:lnSpc>
              <a:spcBef>
                <a:spcPts val="300"/>
              </a:spcBef>
              <a:defRPr sz="1500"/>
            </a:pPr>
            <a:r>
              <a:t>≥ 65 yaş ve FCR ye uygun olmayan olgular</a:t>
            </a:r>
            <a:endParaRPr sz="2400"/>
          </a:p>
          <a:p>
            <a:pPr>
              <a:lnSpc>
                <a:spcPct val="80000"/>
              </a:lnSpc>
              <a:spcBef>
                <a:spcPts val="300"/>
              </a:spcBef>
              <a:defRPr sz="1500"/>
            </a:pPr>
            <a:r>
              <a:t>1:1 randomizasyon (n:590)</a:t>
            </a:r>
            <a:endParaRPr sz="2400"/>
          </a:p>
          <a:p>
            <a:pPr marL="742950" lvl="1" indent="-285750">
              <a:lnSpc>
                <a:spcPct val="80000"/>
              </a:lnSpc>
              <a:spcBef>
                <a:spcPts val="200"/>
              </a:spcBef>
              <a:defRPr sz="1200"/>
            </a:pPr>
            <a:r>
              <a:t>Zanubritinib n:241</a:t>
            </a:r>
            <a:endParaRPr sz="2100"/>
          </a:p>
          <a:p>
            <a:pPr marL="742950" lvl="1" indent="-285750">
              <a:lnSpc>
                <a:spcPct val="80000"/>
              </a:lnSpc>
              <a:spcBef>
                <a:spcPts val="200"/>
              </a:spcBef>
              <a:defRPr sz="1200"/>
            </a:pPr>
            <a:r>
              <a:t>Benda-Rtx n: 238</a:t>
            </a:r>
            <a:endParaRPr sz="2100"/>
          </a:p>
          <a:p>
            <a:pPr marL="742950" lvl="1" indent="-285750">
              <a:lnSpc>
                <a:spcPct val="80000"/>
              </a:lnSpc>
              <a:spcBef>
                <a:spcPts val="200"/>
              </a:spcBef>
              <a:defRPr sz="1200"/>
            </a:pPr>
            <a:r>
              <a:t>17 p delesyonu olanlar 3. bir grup olarak Zanubritinib aldı</a:t>
            </a:r>
          </a:p>
        </p:txBody>
      </p:sp>
      <p:pic>
        <p:nvPicPr>
          <p:cNvPr id="351" name="Picture 2" descr="Picture 2"/>
          <p:cNvPicPr>
            <a:picLocks noChangeAspect="1"/>
          </p:cNvPicPr>
          <p:nvPr/>
        </p:nvPicPr>
        <p:blipFill>
          <a:blip r:embed="rId2">
            <a:extLst/>
          </a:blip>
          <a:stretch>
            <a:fillRect/>
          </a:stretch>
        </p:blipFill>
        <p:spPr>
          <a:xfrm>
            <a:off x="5548334" y="2609738"/>
            <a:ext cx="4770019" cy="3888437"/>
          </a:xfrm>
          <a:prstGeom prst="rect">
            <a:avLst/>
          </a:prstGeom>
          <a:ln w="12700">
            <a:miter lim="400000"/>
          </a:ln>
        </p:spPr>
      </p:pic>
      <p:sp>
        <p:nvSpPr>
          <p:cNvPr id="352" name="4 Dikdörtgen"/>
          <p:cNvSpPr txBox="1"/>
          <p:nvPr/>
        </p:nvSpPr>
        <p:spPr>
          <a:xfrm>
            <a:off x="1955540" y="6572677"/>
            <a:ext cx="8280921" cy="184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600">
                <a:latin typeface="+mj-lt"/>
                <a:ea typeface="+mj-ea"/>
                <a:cs typeface="+mj-cs"/>
                <a:sym typeface="Calibri"/>
              </a:defRPr>
            </a:lvl1pPr>
          </a:lstStyle>
          <a:p>
            <a:r>
              <a:t>Tam CS ,et al. Zanubrutinib versus bendamustine and rituximab in untreated chronic lymphocytic leukaemia and small lymphocytic lymphoma (SEQUOIA): a randomised, controlled, phase 3 trial. Lancet Oncol. 2022 Aug;23(8):1031-1043. </a:t>
            </a:r>
          </a:p>
        </p:txBody>
      </p:sp>
      <p:pic>
        <p:nvPicPr>
          <p:cNvPr id="353" name="2.png" descr="2.png"/>
          <p:cNvPicPr>
            <a:picLocks noChangeAspect="1"/>
          </p:cNvPicPr>
          <p:nvPr/>
        </p:nvPicPr>
        <p:blipFill>
          <a:blip r:embed="rId3">
            <a:extLst/>
          </a:blip>
          <a:stretch>
            <a:fillRect/>
          </a:stretch>
        </p:blipFill>
        <p:spPr>
          <a:xfrm>
            <a:off x="2530362" y="566587"/>
            <a:ext cx="7131278" cy="668563"/>
          </a:xfrm>
          <a:prstGeom prst="rect">
            <a:avLst/>
          </a:prstGeom>
          <a:ln w="12700">
            <a:miter lim="400000"/>
          </a:ln>
        </p:spPr>
      </p:pic>
      <p:pic>
        <p:nvPicPr>
          <p:cNvPr id="354" name="zanubrutinib.png" descr="zanubrutinib.png"/>
          <p:cNvPicPr>
            <a:picLocks noChangeAspect="1"/>
          </p:cNvPicPr>
          <p:nvPr/>
        </p:nvPicPr>
        <p:blipFill>
          <a:blip r:embed="rId4">
            <a:extLst/>
          </a:blip>
          <a:stretch>
            <a:fillRect/>
          </a:stretch>
        </p:blipFill>
        <p:spPr>
          <a:xfrm>
            <a:off x="2530362" y="1262977"/>
            <a:ext cx="7131278" cy="650241"/>
          </a:xfrm>
          <a:prstGeom prst="rect">
            <a:avLst/>
          </a:prstGeom>
          <a:ln w="12700">
            <a:miter lim="400000"/>
          </a:ln>
        </p:spPr>
      </p:pic>
      <p:sp>
        <p:nvSpPr>
          <p:cNvPr id="355" name="ZANUBRİTİNİB"/>
          <p:cNvSpPr txBox="1"/>
          <p:nvPr/>
        </p:nvSpPr>
        <p:spPr>
          <a:xfrm>
            <a:off x="3033213" y="157516"/>
            <a:ext cx="1695332" cy="369328"/>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defRPr>
            </a:lvl1pPr>
          </a:lstStyle>
          <a:p>
            <a:r>
              <a:t>ZANUBRİTİNİB</a:t>
            </a:r>
          </a:p>
        </p:txBody>
      </p:sp>
      <p:sp>
        <p:nvSpPr>
          <p:cNvPr id="356" name="5 Dikdörtgen"/>
          <p:cNvSpPr txBox="1"/>
          <p:nvPr/>
        </p:nvSpPr>
        <p:spPr>
          <a:xfrm>
            <a:off x="8085369" y="40922"/>
            <a:ext cx="1538238" cy="523216"/>
          </a:xfrm>
          <a:prstGeom prst="rect">
            <a:avLst/>
          </a:prstGeom>
          <a:gradFill>
            <a:gsLst>
              <a:gs pos="0">
                <a:schemeClr val="accent4">
                  <a:hueOff val="-206663"/>
                  <a:satOff val="29896"/>
                  <a:lumOff val="29240"/>
                </a:schemeClr>
              </a:gs>
              <a:gs pos="100000">
                <a:schemeClr val="accent4">
                  <a:hueOff val="-242556"/>
                  <a:satOff val="32941"/>
                  <a:lumOff val="43328"/>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mj-lt"/>
                <a:ea typeface="+mj-ea"/>
                <a:cs typeface="+mj-cs"/>
                <a:sym typeface="Calibri"/>
              </a:defRPr>
            </a:pPr>
            <a:r>
              <a:rPr sz="1400"/>
              <a:t>del(17p) negatif</a:t>
            </a:r>
          </a:p>
          <a:p>
            <a:pPr>
              <a:defRPr sz="1400" b="1">
                <a:latin typeface="+mj-lt"/>
                <a:ea typeface="+mj-ea"/>
                <a:cs typeface="+mj-cs"/>
                <a:sym typeface="Calibri"/>
              </a:defRPr>
            </a:pPr>
            <a:r>
              <a:rPr sz="1400"/>
              <a:t>1. basamak KLL/SLL</a:t>
            </a:r>
          </a:p>
        </p:txBody>
      </p:sp>
      <p:sp>
        <p:nvSpPr>
          <p:cNvPr id="357" name="Medyan 26,2 ay izlem; Her iki grupta medyan PFS ye ulaşılamadı…"/>
          <p:cNvSpPr txBox="1"/>
          <p:nvPr/>
        </p:nvSpPr>
        <p:spPr>
          <a:xfrm>
            <a:off x="3196755" y="2027799"/>
            <a:ext cx="5447962" cy="450376"/>
          </a:xfrm>
          <a:prstGeom prst="rect">
            <a:avLst/>
          </a:prstGeom>
          <a:solidFill>
            <a:srgbClr val="DFA7A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marL="342900" indent="-342900">
              <a:lnSpc>
                <a:spcPct val="80000"/>
              </a:lnSpc>
              <a:spcBef>
                <a:spcPts val="300"/>
              </a:spcBef>
              <a:buSzPct val="100000"/>
              <a:buFont typeface="Arial"/>
              <a:buChar char="•"/>
              <a:defRPr sz="1500">
                <a:latin typeface="+mj-lt"/>
                <a:ea typeface="+mj-ea"/>
                <a:cs typeface="+mj-cs"/>
                <a:sym typeface="Calibri"/>
              </a:defRPr>
            </a:lvl1pPr>
            <a:lvl2pPr marL="742950" indent="-285750">
              <a:lnSpc>
                <a:spcPct val="80000"/>
              </a:lnSpc>
              <a:spcBef>
                <a:spcPts val="200"/>
              </a:spcBef>
              <a:buSzPct val="100000"/>
              <a:buFont typeface="Arial"/>
              <a:buChar char="–"/>
              <a:defRPr sz="1200">
                <a:latin typeface="+mj-lt"/>
                <a:ea typeface="+mj-ea"/>
                <a:cs typeface="+mj-cs"/>
                <a:sym typeface="Calibri"/>
              </a:defRPr>
            </a:lvl2pPr>
          </a:lstStyle>
          <a:p>
            <a:r>
              <a:t>Medyan 26,2 ay izlem; Her iki grupta medyan PFS ye ulaşılamadı</a:t>
            </a:r>
            <a:endParaRPr sz="2400"/>
          </a:p>
          <a:p>
            <a:pPr lvl="1"/>
            <a:r>
              <a:t>PFS Zanubritinib kolunda iyi</a:t>
            </a:r>
          </a:p>
        </p:txBody>
      </p:sp>
      <p:sp>
        <p:nvSpPr>
          <p:cNvPr id="358" name="En sık derece 3 ve üzeri Y.E…"/>
          <p:cNvSpPr txBox="1"/>
          <p:nvPr/>
        </p:nvSpPr>
        <p:spPr>
          <a:xfrm>
            <a:off x="2341222" y="5204883"/>
            <a:ext cx="2541717" cy="859718"/>
          </a:xfrm>
          <a:prstGeom prst="rect">
            <a:avLst/>
          </a:prstGeom>
          <a:solidFill>
            <a:srgbClr val="BFB1D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342900" indent="-342900">
              <a:lnSpc>
                <a:spcPct val="80000"/>
              </a:lnSpc>
              <a:spcBef>
                <a:spcPts val="300"/>
              </a:spcBef>
              <a:buSzPct val="100000"/>
              <a:buFont typeface="Arial"/>
              <a:buChar char="•"/>
              <a:defRPr sz="1500">
                <a:latin typeface="+mj-lt"/>
                <a:ea typeface="+mj-ea"/>
                <a:cs typeface="+mj-cs"/>
                <a:sym typeface="Calibri"/>
              </a:defRPr>
            </a:pPr>
            <a:r>
              <a:rPr sz="1500"/>
              <a:t>En sık derece 3 ve üzeri Y.E</a:t>
            </a:r>
            <a:endParaRPr sz="2400"/>
          </a:p>
          <a:p>
            <a:pPr marL="742950" lvl="1" indent="-285750">
              <a:lnSpc>
                <a:spcPct val="80000"/>
              </a:lnSpc>
              <a:spcBef>
                <a:spcPts val="200"/>
              </a:spcBef>
              <a:buSzPct val="100000"/>
              <a:buFont typeface="Arial"/>
              <a:buChar char="–"/>
              <a:defRPr sz="1200">
                <a:latin typeface="+mj-lt"/>
                <a:ea typeface="+mj-ea"/>
                <a:cs typeface="+mj-cs"/>
                <a:sym typeface="Calibri"/>
              </a:defRPr>
            </a:pPr>
            <a:r>
              <a:rPr sz="1200"/>
              <a:t>Nötropeni</a:t>
            </a:r>
            <a:endParaRPr sz="1600"/>
          </a:p>
          <a:p>
            <a:pPr marL="1143000" lvl="2" indent="-228600">
              <a:lnSpc>
                <a:spcPct val="80000"/>
              </a:lnSpc>
              <a:spcBef>
                <a:spcPts val="200"/>
              </a:spcBef>
              <a:buSzPct val="100000"/>
              <a:buFont typeface="Arial"/>
              <a:buChar char="•"/>
              <a:defRPr sz="900">
                <a:latin typeface="+mj-lt"/>
                <a:ea typeface="+mj-ea"/>
                <a:cs typeface="+mj-cs"/>
                <a:sym typeface="Calibri"/>
              </a:defRPr>
            </a:pPr>
            <a:r>
              <a:rPr sz="900"/>
              <a:t>Zanubritinib %37</a:t>
            </a:r>
          </a:p>
          <a:p>
            <a:pPr marL="1143000" lvl="2" indent="-228600">
              <a:lnSpc>
                <a:spcPct val="80000"/>
              </a:lnSpc>
              <a:spcBef>
                <a:spcPts val="200"/>
              </a:spcBef>
              <a:buSzPct val="100000"/>
              <a:buFont typeface="Arial"/>
              <a:buChar char="•"/>
              <a:defRPr sz="900">
                <a:latin typeface="+mj-lt"/>
                <a:ea typeface="+mj-ea"/>
                <a:cs typeface="+mj-cs"/>
                <a:sym typeface="Calibri"/>
              </a:defRPr>
            </a:pPr>
            <a:r>
              <a:rPr sz="900"/>
              <a:t>Benda-Rtx %50</a:t>
            </a:r>
          </a:p>
          <a:p>
            <a:pPr marL="1143000" lvl="2" indent="-228600">
              <a:lnSpc>
                <a:spcPct val="80000"/>
              </a:lnSpc>
              <a:spcBef>
                <a:spcPts val="200"/>
              </a:spcBef>
              <a:buSzPct val="100000"/>
              <a:buFont typeface="Arial"/>
              <a:buChar char="•"/>
              <a:defRPr sz="900">
                <a:latin typeface="+mj-lt"/>
                <a:ea typeface="+mj-ea"/>
                <a:cs typeface="+mj-cs"/>
                <a:sym typeface="Calibri"/>
              </a:defRPr>
            </a:pPr>
            <a:r>
              <a:rPr sz="900"/>
              <a:t>17 p Zanubrutinib %41</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Herhangi bir derece atriyal fibrilasyon/flutter, hipertansiyon ve kanama insidansları ibrutinib ile daha yüksek…"/>
          <p:cNvSpPr txBox="1">
            <a:spLocks noGrp="1"/>
          </p:cNvSpPr>
          <p:nvPr>
            <p:ph type="body" sz="quarter" idx="1"/>
          </p:nvPr>
        </p:nvSpPr>
        <p:spPr>
          <a:xfrm>
            <a:off x="1750272" y="4164382"/>
            <a:ext cx="3280075" cy="1658425"/>
          </a:xfrm>
          <a:prstGeom prst="rect">
            <a:avLst/>
          </a:prstGeom>
          <a:solidFill>
            <a:srgbClr val="DDDDDD"/>
          </a:solidFill>
        </p:spPr>
        <p:txBody>
          <a:bodyPr/>
          <a:lstStyle/>
          <a:p>
            <a:pPr marL="142303" indent="-142303" defTabSz="758951">
              <a:spcBef>
                <a:spcPts val="300"/>
              </a:spcBef>
              <a:defRPr sz="1300">
                <a:latin typeface="Chalkboard SE Regular"/>
                <a:ea typeface="Chalkboard SE Regular"/>
                <a:cs typeface="Chalkboard SE Regular"/>
                <a:sym typeface="Chalkboard SE Regular"/>
              </a:defRPr>
            </a:pPr>
            <a:r>
              <a:t>Herhangi bir derece atriyal fibrilasyon/flutter, hipertansiyon ve kanama insidansları ibrutinib ile daha yüksek</a:t>
            </a:r>
            <a:endParaRPr sz="1400"/>
          </a:p>
          <a:p>
            <a:pPr marL="142303" indent="-142303" defTabSz="758951">
              <a:spcBef>
                <a:spcPts val="300"/>
              </a:spcBef>
              <a:defRPr sz="1400">
                <a:latin typeface="Chalkboard SE Regular"/>
                <a:ea typeface="Chalkboard SE Regular"/>
                <a:cs typeface="Chalkboard SE Regular"/>
                <a:sym typeface="Chalkboard SE Regular"/>
              </a:defRPr>
            </a:pPr>
            <a:endParaRPr sz="1400"/>
          </a:p>
          <a:p>
            <a:pPr marL="142303" indent="-142303" defTabSz="758951">
              <a:spcBef>
                <a:spcPts val="300"/>
              </a:spcBef>
              <a:defRPr sz="1300">
                <a:latin typeface="Chalkboard SE Regular"/>
                <a:ea typeface="Chalkboard SE Regular"/>
                <a:cs typeface="Chalkboard SE Regular"/>
                <a:sym typeface="Chalkboard SE Regular"/>
              </a:defRPr>
            </a:pPr>
            <a:r>
              <a:t>AE'ler nedeniyle kesilme oranı acalabrutinib için daha düşüktü</a:t>
            </a:r>
          </a:p>
        </p:txBody>
      </p:sp>
      <p:pic>
        <p:nvPicPr>
          <p:cNvPr id="361" name="blood_bld-2022-018818-ga1.jpeg" descr="blood_bld-2022-018818-ga1.jpeg"/>
          <p:cNvPicPr>
            <a:picLocks noChangeAspect="1"/>
          </p:cNvPicPr>
          <p:nvPr/>
        </p:nvPicPr>
        <p:blipFill>
          <a:blip r:embed="rId2">
            <a:extLst/>
          </a:blip>
          <a:stretch>
            <a:fillRect/>
          </a:stretch>
        </p:blipFill>
        <p:spPr>
          <a:xfrm>
            <a:off x="5447927" y="1412776"/>
            <a:ext cx="4999814" cy="5256587"/>
          </a:xfrm>
          <a:prstGeom prst="rect">
            <a:avLst/>
          </a:prstGeom>
          <a:ln w="12700">
            <a:miter lim="400000"/>
          </a:ln>
        </p:spPr>
      </p:pic>
      <p:pic>
        <p:nvPicPr>
          <p:cNvPr id="362" name="1.png" descr="1.png"/>
          <p:cNvPicPr>
            <a:picLocks noChangeAspect="1"/>
          </p:cNvPicPr>
          <p:nvPr/>
        </p:nvPicPr>
        <p:blipFill>
          <a:blip r:embed="rId3">
            <a:extLst/>
          </a:blip>
          <a:stretch>
            <a:fillRect/>
          </a:stretch>
        </p:blipFill>
        <p:spPr>
          <a:xfrm>
            <a:off x="1524001" y="188638"/>
            <a:ext cx="8672563" cy="129614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Başlık 1"/>
          <p:cNvSpPr txBox="1">
            <a:spLocks noGrp="1"/>
          </p:cNvSpPr>
          <p:nvPr>
            <p:ph type="title"/>
          </p:nvPr>
        </p:nvSpPr>
        <p:spPr>
          <a:xfrm>
            <a:off x="1981200" y="274637"/>
            <a:ext cx="8229600" cy="1143004"/>
          </a:xfrm>
          <a:prstGeom prst="rect">
            <a:avLst/>
          </a:prstGeom>
        </p:spPr>
        <p:txBody>
          <a:bodyPr/>
          <a:lstStyle/>
          <a:p>
            <a:endParaRPr/>
          </a:p>
        </p:txBody>
      </p:sp>
      <p:sp>
        <p:nvSpPr>
          <p:cNvPr id="365" name="İçerik Yer Tutucusu 2"/>
          <p:cNvSpPr txBox="1">
            <a:spLocks noGrp="1"/>
          </p:cNvSpPr>
          <p:nvPr>
            <p:ph type="body" sz="half" idx="1"/>
          </p:nvPr>
        </p:nvSpPr>
        <p:spPr>
          <a:xfrm>
            <a:off x="2152650" y="1825625"/>
            <a:ext cx="3886200" cy="4351338"/>
          </a:xfrm>
          <a:prstGeom prst="rect">
            <a:avLst/>
          </a:prstGeom>
        </p:spPr>
        <p:txBody>
          <a:bodyPr/>
          <a:lstStyle/>
          <a:p>
            <a:endParaRPr/>
          </a:p>
        </p:txBody>
      </p:sp>
      <p:pic>
        <p:nvPicPr>
          <p:cNvPr id="366" name="Resim 5" descr="Resim 5"/>
          <p:cNvPicPr>
            <a:picLocks noChangeAspect="1"/>
          </p:cNvPicPr>
          <p:nvPr/>
        </p:nvPicPr>
        <p:blipFill>
          <a:blip r:embed="rId3">
            <a:extLst/>
          </a:blip>
          <a:stretch>
            <a:fillRect/>
          </a:stretch>
        </p:blipFill>
        <p:spPr>
          <a:xfrm>
            <a:off x="2575459" y="750656"/>
            <a:ext cx="7377915" cy="1537901"/>
          </a:xfrm>
          <a:prstGeom prst="rect">
            <a:avLst/>
          </a:prstGeom>
          <a:ln>
            <a:solidFill>
              <a:srgbClr val="000000"/>
            </a:solidFill>
          </a:ln>
        </p:spPr>
      </p:pic>
      <p:pic>
        <p:nvPicPr>
          <p:cNvPr id="367" name="Resim 7" descr="Resim 7"/>
          <p:cNvPicPr>
            <a:picLocks noChangeAspect="1"/>
          </p:cNvPicPr>
          <p:nvPr/>
        </p:nvPicPr>
        <p:blipFill>
          <a:blip r:embed="rId4">
            <a:extLst/>
          </a:blip>
          <a:stretch>
            <a:fillRect/>
          </a:stretch>
        </p:blipFill>
        <p:spPr>
          <a:xfrm>
            <a:off x="2489480" y="2640384"/>
            <a:ext cx="7549872" cy="2301551"/>
          </a:xfrm>
          <a:prstGeom prst="rect">
            <a:avLst/>
          </a:prstGeom>
          <a:ln w="12700">
            <a:miter lim="400000"/>
          </a:ln>
        </p:spPr>
      </p:pic>
      <p:sp>
        <p:nvSpPr>
          <p:cNvPr id="368" name="Metin kutusu 8"/>
          <p:cNvSpPr txBox="1"/>
          <p:nvPr/>
        </p:nvSpPr>
        <p:spPr>
          <a:xfrm>
            <a:off x="4936711" y="5328464"/>
            <a:ext cx="3170095" cy="1200325"/>
          </a:xfrm>
          <a:prstGeom prst="rect">
            <a:avLst/>
          </a:prstGeom>
          <a:solidFill>
            <a:srgbClr val="FFFF00"/>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400">
                <a:latin typeface="+mj-lt"/>
                <a:ea typeface="+mj-ea"/>
                <a:cs typeface="+mj-cs"/>
                <a:sym typeface="Calibri"/>
              </a:defRPr>
            </a:pPr>
            <a:r>
              <a:rPr sz="2400"/>
              <a:t>Ciddi KVH </a:t>
            </a:r>
          </a:p>
          <a:p>
            <a:pPr>
              <a:defRPr sz="2400">
                <a:latin typeface="+mj-lt"/>
                <a:ea typeface="+mj-ea"/>
                <a:cs typeface="+mj-cs"/>
                <a:sym typeface="Calibri"/>
              </a:defRPr>
            </a:pPr>
            <a:r>
              <a:rPr sz="2400"/>
              <a:t>Warfarin tedavisi</a:t>
            </a:r>
          </a:p>
          <a:p>
            <a:pPr>
              <a:defRPr sz="2400">
                <a:latin typeface="+mj-lt"/>
                <a:ea typeface="+mj-ea"/>
                <a:cs typeface="+mj-cs"/>
                <a:sym typeface="Calibri"/>
              </a:defRPr>
            </a:pPr>
            <a:r>
              <a:rPr sz="2400"/>
              <a:t>Önceden BTK / BCL2 inh </a:t>
            </a:r>
          </a:p>
        </p:txBody>
      </p:sp>
      <p:sp>
        <p:nvSpPr>
          <p:cNvPr id="369" name="&quot;İzin Verilmiyor&quot; Simgesi 9"/>
          <p:cNvSpPr/>
          <p:nvPr/>
        </p:nvSpPr>
        <p:spPr>
          <a:xfrm>
            <a:off x="5753100" y="5293760"/>
            <a:ext cx="685803" cy="130331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768" y="14850"/>
                </a:moveTo>
                <a:cubicBezTo>
                  <a:pt x="18510" y="10616"/>
                  <a:pt x="17249" y="5372"/>
                  <a:pt x="13953" y="3135"/>
                </a:cubicBezTo>
                <a:cubicBezTo>
                  <a:pt x="11604" y="1541"/>
                  <a:pt x="8745" y="1865"/>
                  <a:pt x="6650" y="3963"/>
                </a:cubicBezTo>
                <a:close/>
                <a:moveTo>
                  <a:pt x="4832" y="6750"/>
                </a:moveTo>
                <a:cubicBezTo>
                  <a:pt x="3090" y="10984"/>
                  <a:pt x="4351" y="16228"/>
                  <a:pt x="7647" y="18465"/>
                </a:cubicBezTo>
                <a:cubicBezTo>
                  <a:pt x="9996" y="20059"/>
                  <a:pt x="12855" y="19735"/>
                  <a:pt x="14950" y="17637"/>
                </a:cubicBezTo>
                <a:close/>
              </a:path>
            </a:pathLst>
          </a:custGeom>
          <a:solidFill>
            <a:schemeClr val="accent1"/>
          </a:solidFill>
          <a:ln w="25400">
            <a:solidFill>
              <a:srgbClr val="213650"/>
            </a:solidFill>
          </a:ln>
        </p:spPr>
        <p:txBody>
          <a:bodyPr lIns="45718" tIns="45718" rIns="45718" bIns="45718" anchor="ctr"/>
          <a:lstStyle/>
          <a:p>
            <a:pPr algn="ctr"/>
            <a:endParaRPr/>
          </a:p>
        </p:txBody>
      </p:sp>
      <p:sp>
        <p:nvSpPr>
          <p:cNvPr id="370" name="Metin kutusu 11"/>
          <p:cNvSpPr txBox="1"/>
          <p:nvPr/>
        </p:nvSpPr>
        <p:spPr>
          <a:xfrm>
            <a:off x="8898880" y="1557307"/>
            <a:ext cx="1769120" cy="646327"/>
          </a:xfrm>
          <a:prstGeom prst="rect">
            <a:avLst/>
          </a:prstGeom>
          <a:solidFill>
            <a:srgbClr val="FFFF00"/>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700"/>
              </a:spcBef>
              <a:defRPr>
                <a:latin typeface="+mj-lt"/>
                <a:ea typeface="+mj-ea"/>
                <a:cs typeface="+mj-cs"/>
                <a:sym typeface="Calibri"/>
              </a:defRPr>
            </a:lvl1pPr>
          </a:lstStyle>
          <a:p>
            <a:r>
              <a:t>del(17p) /  del(11q)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369"/>
                                        </p:tgtEl>
                                        <p:attrNameLst>
                                          <p:attrName>style.visibility</p:attrName>
                                        </p:attrNameLst>
                                      </p:cBhvr>
                                      <p:to>
                                        <p:strVal val="visible"/>
                                      </p:to>
                                    </p:set>
                                    <p:anim calcmode="lin" valueType="num">
                                      <p:cBhvr>
                                        <p:cTn id="7" dur="2000" fill="hold"/>
                                        <p:tgtEl>
                                          <p:spTgt spid="369"/>
                                        </p:tgtEl>
                                        <p:attrNameLst>
                                          <p:attrName>ppt_w</p:attrName>
                                        </p:attrNameLst>
                                      </p:cBhvr>
                                      <p:tavLst>
                                        <p:tav tm="0" fmla="#ppt_w*sin(2.5*pi*$)">
                                          <p:val>
                                            <p:fltVal val="0"/>
                                          </p:val>
                                        </p:tav>
                                        <p:tav tm="100000">
                                          <p:val>
                                            <p:fltVal val="1"/>
                                          </p:val>
                                        </p:tav>
                                      </p:tavLst>
                                    </p:anim>
                                    <p:anim calcmode="lin" valueType="num">
                                      <p:cBhvr>
                                        <p:cTn id="8" dur="2000" fill="hold"/>
                                        <p:tgtEl>
                                          <p:spTgt spid="36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Başlık 1"/>
          <p:cNvSpPr txBox="1">
            <a:spLocks noGrp="1"/>
          </p:cNvSpPr>
          <p:nvPr>
            <p:ph type="title"/>
          </p:nvPr>
        </p:nvSpPr>
        <p:spPr>
          <a:xfrm>
            <a:off x="1981200" y="274637"/>
            <a:ext cx="8229600" cy="1143004"/>
          </a:xfrm>
          <a:prstGeom prst="rect">
            <a:avLst/>
          </a:prstGeom>
        </p:spPr>
        <p:txBody>
          <a:bodyPr/>
          <a:lstStyle/>
          <a:p>
            <a:endParaRPr/>
          </a:p>
        </p:txBody>
      </p:sp>
      <p:pic>
        <p:nvPicPr>
          <p:cNvPr id="375" name="Resim 5" descr="Resim 5"/>
          <p:cNvPicPr>
            <a:picLocks noChangeAspect="1"/>
          </p:cNvPicPr>
          <p:nvPr/>
        </p:nvPicPr>
        <p:blipFill>
          <a:blip r:embed="rId2">
            <a:extLst/>
          </a:blip>
          <a:srcRect b="46141"/>
          <a:stretch>
            <a:fillRect/>
          </a:stretch>
        </p:blipFill>
        <p:spPr>
          <a:xfrm>
            <a:off x="3203463" y="777818"/>
            <a:ext cx="5039889" cy="2442815"/>
          </a:xfrm>
          <a:prstGeom prst="rect">
            <a:avLst/>
          </a:prstGeom>
          <a:ln>
            <a:solidFill>
              <a:srgbClr val="000000"/>
            </a:solidFill>
          </a:ln>
        </p:spPr>
      </p:pic>
      <p:pic>
        <p:nvPicPr>
          <p:cNvPr id="376" name="Resim 9" descr="Resim 9"/>
          <p:cNvPicPr>
            <a:picLocks noChangeAspect="1"/>
          </p:cNvPicPr>
          <p:nvPr/>
        </p:nvPicPr>
        <p:blipFill>
          <a:blip r:embed="rId3">
            <a:extLst/>
          </a:blip>
          <a:stretch>
            <a:fillRect/>
          </a:stretch>
        </p:blipFill>
        <p:spPr>
          <a:xfrm>
            <a:off x="1818499" y="3429000"/>
            <a:ext cx="8645180" cy="2953162"/>
          </a:xfrm>
          <a:prstGeom prst="rect">
            <a:avLst/>
          </a:prstGeom>
          <a:ln>
            <a:solidFill>
              <a:srgbClr val="000000"/>
            </a:solidFill>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Başlık 1"/>
          <p:cNvSpPr txBox="1">
            <a:spLocks noGrp="1"/>
          </p:cNvSpPr>
          <p:nvPr>
            <p:ph type="title"/>
          </p:nvPr>
        </p:nvSpPr>
        <p:spPr>
          <a:xfrm>
            <a:off x="1981200" y="274637"/>
            <a:ext cx="8229600" cy="1143004"/>
          </a:xfrm>
          <a:prstGeom prst="rect">
            <a:avLst/>
          </a:prstGeom>
        </p:spPr>
        <p:txBody>
          <a:bodyPr/>
          <a:lstStyle/>
          <a:p>
            <a:r>
              <a:t>KILAVUZLAR NE DİYOR ? ESMO</a:t>
            </a:r>
          </a:p>
        </p:txBody>
      </p:sp>
      <p:pic>
        <p:nvPicPr>
          <p:cNvPr id="379" name="Resim 2" descr="Resim 2"/>
          <p:cNvPicPr>
            <a:picLocks noChangeAspect="1"/>
          </p:cNvPicPr>
          <p:nvPr/>
        </p:nvPicPr>
        <p:blipFill>
          <a:blip r:embed="rId2">
            <a:extLst/>
          </a:blip>
          <a:stretch>
            <a:fillRect/>
          </a:stretch>
        </p:blipFill>
        <p:spPr>
          <a:xfrm>
            <a:off x="2406699" y="1635510"/>
            <a:ext cx="7612976" cy="426885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Picture 2" descr="Picture 2"/>
          <p:cNvPicPr>
            <a:picLocks noChangeAspect="1"/>
          </p:cNvPicPr>
          <p:nvPr/>
        </p:nvPicPr>
        <p:blipFill>
          <a:blip r:embed="rId2">
            <a:extLst/>
          </a:blip>
          <a:stretch>
            <a:fillRect/>
          </a:stretch>
        </p:blipFill>
        <p:spPr>
          <a:xfrm>
            <a:off x="1621896" y="116633"/>
            <a:ext cx="9046107" cy="4104457"/>
          </a:xfrm>
          <a:prstGeom prst="rect">
            <a:avLst/>
          </a:prstGeom>
          <a:ln w="12700">
            <a:miter lim="400000"/>
          </a:ln>
        </p:spPr>
      </p:pic>
      <p:sp>
        <p:nvSpPr>
          <p:cNvPr id="382" name="Dikdörtgen"/>
          <p:cNvSpPr/>
          <p:nvPr/>
        </p:nvSpPr>
        <p:spPr>
          <a:xfrm>
            <a:off x="4583831" y="908721"/>
            <a:ext cx="3024340" cy="576067"/>
          </a:xfrm>
          <a:prstGeom prst="rect">
            <a:avLst/>
          </a:prstGeom>
          <a:ln w="25400">
            <a:solidFill>
              <a:srgbClr val="EF2D3A"/>
            </a:solidFill>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383" name="Dikdörtgen"/>
          <p:cNvSpPr/>
          <p:nvPr/>
        </p:nvSpPr>
        <p:spPr>
          <a:xfrm>
            <a:off x="2927645" y="4005065"/>
            <a:ext cx="5832654" cy="864097"/>
          </a:xfrm>
          <a:prstGeom prst="rect">
            <a:avLst/>
          </a:prstGeom>
          <a:ln w="25400">
            <a:solidFill>
              <a:srgbClr val="EF2D3A"/>
            </a:solidFill>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pic>
        <p:nvPicPr>
          <p:cNvPr id="384" name="Picture 2" descr="Picture 2"/>
          <p:cNvPicPr>
            <a:picLocks noChangeAspect="1"/>
          </p:cNvPicPr>
          <p:nvPr/>
        </p:nvPicPr>
        <p:blipFill>
          <a:blip r:embed="rId3">
            <a:extLst/>
          </a:blip>
          <a:stretch>
            <a:fillRect/>
          </a:stretch>
        </p:blipFill>
        <p:spPr>
          <a:xfrm>
            <a:off x="1524001" y="3140967"/>
            <a:ext cx="8604447" cy="3316019"/>
          </a:xfrm>
          <a:prstGeom prst="rect">
            <a:avLst/>
          </a:prstGeom>
          <a:ln w="12700">
            <a:miter lim="400000"/>
          </a:ln>
        </p:spPr>
      </p:pic>
      <p:sp>
        <p:nvSpPr>
          <p:cNvPr id="385" name="Dikdörtgen"/>
          <p:cNvSpPr/>
          <p:nvPr/>
        </p:nvSpPr>
        <p:spPr>
          <a:xfrm>
            <a:off x="3215677" y="4077073"/>
            <a:ext cx="5832654" cy="864097"/>
          </a:xfrm>
          <a:prstGeom prst="rect">
            <a:avLst/>
          </a:prstGeom>
          <a:ln w="25400">
            <a:solidFill>
              <a:srgbClr val="EF2D3A"/>
            </a:solidFill>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1 Başlık"/>
          <p:cNvSpPr txBox="1"/>
          <p:nvPr/>
        </p:nvSpPr>
        <p:spPr>
          <a:xfrm>
            <a:off x="1981198" y="2007167"/>
            <a:ext cx="8229604" cy="6714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859536">
              <a:defRPr sz="2600" b="1">
                <a:latin typeface="+mj-lt"/>
                <a:ea typeface="+mj-ea"/>
                <a:cs typeface="+mj-cs"/>
                <a:sym typeface="Calibri"/>
              </a:defRPr>
            </a:lvl1pPr>
          </a:lstStyle>
          <a:p>
            <a:r>
              <a:t>BTK inhibitörleri ve 17p delesyonu</a:t>
            </a:r>
          </a:p>
        </p:txBody>
      </p:sp>
      <p:pic>
        <p:nvPicPr>
          <p:cNvPr id="388" name="Görüntü" descr="Görüntü"/>
          <p:cNvPicPr>
            <a:picLocks noChangeAspect="1"/>
          </p:cNvPicPr>
          <p:nvPr/>
        </p:nvPicPr>
        <p:blipFill>
          <a:blip r:embed="rId2">
            <a:extLst/>
          </a:blip>
          <a:stretch>
            <a:fillRect/>
          </a:stretch>
        </p:blipFill>
        <p:spPr>
          <a:xfrm>
            <a:off x="2441562" y="2829348"/>
            <a:ext cx="7308878" cy="2415360"/>
          </a:xfrm>
          <a:prstGeom prst="rect">
            <a:avLst/>
          </a:prstGeom>
          <a:ln w="12700">
            <a:miter lim="400000"/>
          </a:ln>
        </p:spPr>
      </p:pic>
      <p:sp>
        <p:nvSpPr>
          <p:cNvPr id="389" name="%7-%20"/>
          <p:cNvSpPr txBox="1"/>
          <p:nvPr/>
        </p:nvSpPr>
        <p:spPr>
          <a:xfrm>
            <a:off x="8096974" y="6011281"/>
            <a:ext cx="98421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mj-lt"/>
                <a:ea typeface="+mj-ea"/>
                <a:cs typeface="+mj-cs"/>
                <a:sym typeface="Calibri"/>
              </a:defRPr>
            </a:lvl1pPr>
          </a:lstStyle>
          <a:p>
            <a:r>
              <a:t>%7-%20</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Görüntü" descr="Görüntü"/>
          <p:cNvPicPr>
            <a:picLocks noChangeAspect="1"/>
          </p:cNvPicPr>
          <p:nvPr/>
        </p:nvPicPr>
        <p:blipFill>
          <a:blip r:embed="rId2">
            <a:extLst/>
          </a:blip>
          <a:stretch>
            <a:fillRect/>
          </a:stretch>
        </p:blipFill>
        <p:spPr>
          <a:xfrm>
            <a:off x="1524001" y="2204865"/>
            <a:ext cx="3529723" cy="1985475"/>
          </a:xfrm>
          <a:prstGeom prst="rect">
            <a:avLst/>
          </a:prstGeom>
          <a:ln w="12700">
            <a:miter lim="400000"/>
          </a:ln>
        </p:spPr>
      </p:pic>
      <p:pic>
        <p:nvPicPr>
          <p:cNvPr id="392" name="Adsız.png" descr="Adsız.png"/>
          <p:cNvPicPr>
            <a:picLocks noChangeAspect="1"/>
          </p:cNvPicPr>
          <p:nvPr/>
        </p:nvPicPr>
        <p:blipFill>
          <a:blip r:embed="rId3">
            <a:extLst/>
          </a:blip>
          <a:stretch>
            <a:fillRect/>
          </a:stretch>
        </p:blipFill>
        <p:spPr>
          <a:xfrm>
            <a:off x="4675824" y="320937"/>
            <a:ext cx="6169534" cy="5628345"/>
          </a:xfrm>
          <a:prstGeom prst="rect">
            <a:avLst/>
          </a:prstGeom>
          <a:ln w="12700">
            <a:miter lim="400000"/>
          </a:ln>
        </p:spPr>
      </p:pic>
      <p:sp>
        <p:nvSpPr>
          <p:cNvPr id="393" name="Allan, J.N., et al (2022), Long-term efficacy of first-line ibrutinib treatment for chronic lymphocytic leukaemia in patients with TP53 aberrations: a pooled analysis from four clinical trials. Br J Haematol, 196: 947-953. https://doi.org/10.1111/bjh.17984"/>
          <p:cNvSpPr txBox="1"/>
          <p:nvPr/>
        </p:nvSpPr>
        <p:spPr>
          <a:xfrm>
            <a:off x="1801683" y="6570981"/>
            <a:ext cx="8588634" cy="184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600"/>
            </a:lvl1pPr>
          </a:lstStyle>
          <a:p>
            <a:r>
              <a:t>Allan, J.N., et al (2022), Long-term efficacy of first-line ibrutinib treatment for chronic lymphocytic leukaemia in patients with TP53 aberrations: a pooled analysis from four clinical trials. Br J Haematol, 196: 947-953. https://doi.org/10.1111/bjh.17984</a:t>
            </a:r>
          </a:p>
        </p:txBody>
      </p:sp>
      <p:sp>
        <p:nvSpPr>
          <p:cNvPr id="394" name="CLL 14 ile Venetoclax+Obinutuzumab ile tedavi edilen TP53 mutasyonlu olgularda; yanıtlar sürdürülemedi"/>
          <p:cNvSpPr txBox="1"/>
          <p:nvPr/>
        </p:nvSpPr>
        <p:spPr>
          <a:xfrm>
            <a:off x="1726539" y="5756793"/>
            <a:ext cx="5686809" cy="52321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latin typeface="Chalkboard SE Regular"/>
                <a:ea typeface="Chalkboard SE Regular"/>
                <a:cs typeface="Chalkboard SE Regular"/>
                <a:sym typeface="Chalkboard SE Regular"/>
              </a:defRPr>
            </a:lvl1pPr>
          </a:lstStyle>
          <a:p>
            <a:r>
              <a:t>CLL 14 ile Venetoclax+Obinutuzumab ile tedavi edilen TP53 mutasyonlu olgularda; yanıtlar sürdürülemedi</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2 İçerik Yer Tutucusu"/>
          <p:cNvSpPr txBox="1">
            <a:spLocks noGrp="1"/>
          </p:cNvSpPr>
          <p:nvPr>
            <p:ph type="body" sz="quarter" idx="1"/>
          </p:nvPr>
        </p:nvSpPr>
        <p:spPr>
          <a:xfrm>
            <a:off x="5978047" y="1023991"/>
            <a:ext cx="4114806" cy="1530275"/>
          </a:xfrm>
          <a:prstGeom prst="rect">
            <a:avLst/>
          </a:prstGeom>
        </p:spPr>
        <p:txBody>
          <a:bodyPr/>
          <a:lstStyle/>
          <a:p>
            <a:pPr marL="298322" indent="-298322" defTabSz="795527">
              <a:spcBef>
                <a:spcPts val="300"/>
              </a:spcBef>
              <a:defRPr sz="1300"/>
            </a:pPr>
            <a:r>
              <a:t>n:1069 olgu</a:t>
            </a:r>
          </a:p>
          <a:p>
            <a:pPr marL="298322" indent="-298322" defTabSz="795527">
              <a:spcBef>
                <a:spcPts val="300"/>
              </a:spcBef>
              <a:defRPr sz="1300"/>
            </a:pPr>
            <a:r>
              <a:t>Retrospektif, Gerçek yaşam verisi</a:t>
            </a:r>
          </a:p>
          <a:p>
            <a:pPr marL="298322" indent="-298322" defTabSz="795527">
              <a:spcBef>
                <a:spcPts val="300"/>
              </a:spcBef>
              <a:defRPr sz="1300"/>
            </a:pPr>
            <a:r>
              <a:t>1. basamakta ibrutinib alan, 17p delesyonu olan ve olmayan </a:t>
            </a:r>
          </a:p>
          <a:p>
            <a:pPr marL="298322" indent="-298322" defTabSz="795527">
              <a:spcBef>
                <a:spcPts val="300"/>
              </a:spcBef>
              <a:defRPr sz="1300"/>
            </a:pPr>
            <a:r>
              <a:t>Toplam sağ kalım ve bir sonraki tedaviye kadar geçen süre 17 p delesyonu olanlarda kısa</a:t>
            </a:r>
          </a:p>
        </p:txBody>
      </p:sp>
      <p:pic>
        <p:nvPicPr>
          <p:cNvPr id="397" name="Picture 2" descr="Picture 2"/>
          <p:cNvPicPr>
            <a:picLocks noChangeAspect="1"/>
          </p:cNvPicPr>
          <p:nvPr/>
        </p:nvPicPr>
        <p:blipFill>
          <a:blip r:embed="rId2">
            <a:extLst/>
          </a:blip>
          <a:stretch>
            <a:fillRect/>
          </a:stretch>
        </p:blipFill>
        <p:spPr>
          <a:xfrm>
            <a:off x="1884871" y="539946"/>
            <a:ext cx="3701239" cy="1690692"/>
          </a:xfrm>
          <a:prstGeom prst="rect">
            <a:avLst/>
          </a:prstGeom>
          <a:ln w="12700">
            <a:miter lim="400000"/>
          </a:ln>
        </p:spPr>
      </p:pic>
      <p:pic>
        <p:nvPicPr>
          <p:cNvPr id="398" name="Picture 3" descr="Picture 3"/>
          <p:cNvPicPr>
            <a:picLocks noChangeAspect="1"/>
          </p:cNvPicPr>
          <p:nvPr/>
        </p:nvPicPr>
        <p:blipFill>
          <a:blip r:embed="rId3">
            <a:extLst/>
          </a:blip>
          <a:stretch>
            <a:fillRect/>
          </a:stretch>
        </p:blipFill>
        <p:spPr>
          <a:xfrm>
            <a:off x="1524001" y="2852933"/>
            <a:ext cx="4802667" cy="2419158"/>
          </a:xfrm>
          <a:prstGeom prst="rect">
            <a:avLst/>
          </a:prstGeom>
          <a:ln w="12700">
            <a:miter lim="400000"/>
          </a:ln>
        </p:spPr>
      </p:pic>
      <p:pic>
        <p:nvPicPr>
          <p:cNvPr id="399" name="Picture 5" descr="Picture 5"/>
          <p:cNvPicPr>
            <a:picLocks noChangeAspect="1"/>
          </p:cNvPicPr>
          <p:nvPr/>
        </p:nvPicPr>
        <p:blipFill>
          <a:blip r:embed="rId4">
            <a:extLst/>
          </a:blip>
          <a:stretch>
            <a:fillRect/>
          </a:stretch>
        </p:blipFill>
        <p:spPr>
          <a:xfrm>
            <a:off x="6596064" y="2928934"/>
            <a:ext cx="4135986" cy="3000396"/>
          </a:xfrm>
          <a:prstGeom prst="rect">
            <a:avLst/>
          </a:prstGeom>
          <a:ln w="12700">
            <a:miter lim="400000"/>
          </a:ln>
        </p:spPr>
      </p:pic>
      <p:sp>
        <p:nvSpPr>
          <p:cNvPr id="400" name="7 Dikdörtgen"/>
          <p:cNvSpPr txBox="1"/>
          <p:nvPr/>
        </p:nvSpPr>
        <p:spPr>
          <a:xfrm>
            <a:off x="1647919" y="5437528"/>
            <a:ext cx="5096157" cy="738660"/>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latin typeface="Chalkboard SE Regular"/>
                <a:ea typeface="Chalkboard SE Regular"/>
                <a:cs typeface="Chalkboard SE Regular"/>
                <a:sym typeface="Chalkboard SE Regular"/>
              </a:defRPr>
            </a:pPr>
            <a:r>
              <a:rPr sz="1400"/>
              <a:t> </a:t>
            </a:r>
            <a:r>
              <a:rPr sz="1400" b="1" u="sng">
                <a:solidFill>
                  <a:srgbClr val="0000FF"/>
                </a:solidFill>
                <a:uFill>
                  <a:solidFill>
                    <a:srgbClr val="0000FF"/>
                  </a:solidFill>
                </a:uFill>
                <a:latin typeface="+mj-lt"/>
                <a:ea typeface="+mj-ea"/>
                <a:cs typeface="+mj-cs"/>
                <a:sym typeface="Calibri"/>
                <a:hlinkClick r:id="rId5"/>
              </a:rPr>
              <a:t>NCT01500733</a:t>
            </a:r>
            <a:endParaRPr sz="1400" b="1">
              <a:latin typeface="+mj-lt"/>
              <a:ea typeface="+mj-ea"/>
              <a:cs typeface="+mj-cs"/>
              <a:sym typeface="Calibri"/>
            </a:endParaRPr>
          </a:p>
          <a:p>
            <a:pPr>
              <a:defRPr sz="1400">
                <a:latin typeface="Chalkboard SE Regular"/>
                <a:ea typeface="Chalkboard SE Regular"/>
                <a:cs typeface="Chalkboard SE Regular"/>
                <a:sym typeface="Chalkboard SE Regular"/>
              </a:defRPr>
            </a:pPr>
            <a:r>
              <a:rPr sz="1400"/>
              <a:t>Faz 2 çalışma; 17p del olan ve olmayanlar için; ibrutinib etkinliği çalışması </a:t>
            </a:r>
          </a:p>
        </p:txBody>
      </p:sp>
      <p:sp>
        <p:nvSpPr>
          <p:cNvPr id="401" name="8 Dikdörtgen"/>
          <p:cNvSpPr txBox="1"/>
          <p:nvPr/>
        </p:nvSpPr>
        <p:spPr>
          <a:xfrm>
            <a:off x="1809767" y="6470454"/>
            <a:ext cx="8572466" cy="34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800">
                <a:latin typeface="+mj-lt"/>
                <a:ea typeface="+mj-ea"/>
                <a:cs typeface="+mj-cs"/>
                <a:sym typeface="Calibri"/>
              </a:defRPr>
            </a:pPr>
            <a:r>
              <a:rPr sz="800"/>
              <a:t>Mato AR, Tang B, Azmi S, et al. A clinical practice comparison of patients with chronic lymphocytic leukemia with and without deletion 17p receiving first-line treatment with ibrutinib. </a:t>
            </a:r>
            <a:r>
              <a:rPr sz="800" i="1"/>
              <a:t>Haematologica</a:t>
            </a:r>
            <a:r>
              <a:rPr sz="800"/>
              <a:t>. 2022;107(11):2630-2640. Published 2022 Nov 1. doi:10.3324/haematol.2021.280376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page35image28766800.png" descr="page35image28766800.png"/>
          <p:cNvPicPr>
            <a:picLocks noChangeAspect="1"/>
          </p:cNvPicPr>
          <p:nvPr/>
        </p:nvPicPr>
        <p:blipFill>
          <a:blip r:embed="rId2">
            <a:extLst/>
          </a:blip>
          <a:stretch>
            <a:fillRect/>
          </a:stretch>
        </p:blipFill>
        <p:spPr>
          <a:xfrm>
            <a:off x="1742678" y="578199"/>
            <a:ext cx="9144004" cy="5143508"/>
          </a:xfrm>
          <a:prstGeom prst="rect">
            <a:avLst/>
          </a:prstGeom>
          <a:ln w="12700">
            <a:miter lim="400000"/>
          </a:ln>
        </p:spPr>
      </p:pic>
      <p:sp>
        <p:nvSpPr>
          <p:cNvPr id="404" name="Metin"/>
          <p:cNvSpPr txBox="1"/>
          <p:nvPr/>
        </p:nvSpPr>
        <p:spPr>
          <a:xfrm>
            <a:off x="2882900" y="88895"/>
            <a:ext cx="130801" cy="451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405" name="NCT01500733"/>
          <p:cNvSpPr txBox="1"/>
          <p:nvPr/>
        </p:nvSpPr>
        <p:spPr>
          <a:xfrm>
            <a:off x="1947790" y="4227832"/>
            <a:ext cx="1260618"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400">
                <a:solidFill>
                  <a:srgbClr val="1B1B1B"/>
                </a:solidFill>
              </a:defRPr>
            </a:lvl1pPr>
          </a:lstStyle>
          <a:p>
            <a:r>
              <a:t>NCT01500733</a:t>
            </a:r>
          </a:p>
        </p:txBody>
      </p:sp>
      <p:sp>
        <p:nvSpPr>
          <p:cNvPr id="406" name="SEQUOIA Study in ASH 2022"/>
          <p:cNvSpPr txBox="1"/>
          <p:nvPr/>
        </p:nvSpPr>
        <p:spPr>
          <a:xfrm>
            <a:off x="4253821" y="5840731"/>
            <a:ext cx="2432713"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latin typeface="+mj-lt"/>
                <a:ea typeface="+mj-ea"/>
                <a:cs typeface="+mj-cs"/>
                <a:sym typeface="Calibri"/>
              </a:defRPr>
            </a:lvl1pPr>
          </a:lstStyle>
          <a:p>
            <a:r>
              <a:t>SEQUOIA Study in ASH 2022</a:t>
            </a:r>
          </a:p>
        </p:txBody>
      </p:sp>
      <p:sp>
        <p:nvSpPr>
          <p:cNvPr id="407" name="Elevate-TN"/>
          <p:cNvSpPr txBox="1"/>
          <p:nvPr/>
        </p:nvSpPr>
        <p:spPr>
          <a:xfrm>
            <a:off x="8839675" y="1764031"/>
            <a:ext cx="1116648"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defRPr sz="1600">
                <a:solidFill>
                  <a:srgbClr val="1C1D1F"/>
                </a:solidFill>
              </a:defRPr>
            </a:lvl1pPr>
          </a:lstStyle>
          <a:p>
            <a:r>
              <a:t>Elevate-TN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2" descr="Picture 2"/>
          <p:cNvPicPr>
            <a:picLocks noChangeAspect="1"/>
          </p:cNvPicPr>
          <p:nvPr/>
        </p:nvPicPr>
        <p:blipFill>
          <a:blip r:embed="rId2">
            <a:extLst/>
          </a:blip>
          <a:stretch>
            <a:fillRect/>
          </a:stretch>
        </p:blipFill>
        <p:spPr>
          <a:xfrm>
            <a:off x="2134154" y="820881"/>
            <a:ext cx="7295189" cy="4006211"/>
          </a:xfrm>
          <a:prstGeom prst="rect">
            <a:avLst/>
          </a:prstGeom>
          <a:ln w="12700">
            <a:miter lim="400000"/>
          </a:ln>
        </p:spPr>
      </p:pic>
      <p:sp>
        <p:nvSpPr>
          <p:cNvPr id="195" name="5 Dikdörtgen"/>
          <p:cNvSpPr txBox="1"/>
          <p:nvPr/>
        </p:nvSpPr>
        <p:spPr>
          <a:xfrm>
            <a:off x="7272227" y="4854072"/>
            <a:ext cx="2088236"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buSzPct val="100000"/>
              <a:buFont typeface="Arial"/>
              <a:buChar char="•"/>
              <a:defRPr sz="1200" b="1"/>
            </a:pPr>
            <a:r>
              <a:rPr sz="1200"/>
              <a:t>Potansiyel Umrd</a:t>
            </a:r>
          </a:p>
          <a:p>
            <a:pPr>
              <a:buSzPct val="100000"/>
              <a:buFont typeface="Arial"/>
              <a:buChar char="•"/>
              <a:defRPr sz="1200" b="1"/>
            </a:pPr>
            <a:r>
              <a:rPr sz="1200"/>
              <a:t>MRD klinik çalışma dışında rehberlerde yok</a:t>
            </a:r>
          </a:p>
        </p:txBody>
      </p:sp>
      <p:sp>
        <p:nvSpPr>
          <p:cNvPr id="196" name="6 Dikdörtgen"/>
          <p:cNvSpPr txBox="1"/>
          <p:nvPr/>
        </p:nvSpPr>
        <p:spPr>
          <a:xfrm>
            <a:off x="1664404" y="4398896"/>
            <a:ext cx="1835700"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b="1"/>
            </a:pPr>
            <a:r>
              <a:rPr sz="1200"/>
              <a:t>%5 TY</a:t>
            </a:r>
          </a:p>
          <a:p>
            <a:pPr>
              <a:defRPr sz="1200" b="1"/>
            </a:pPr>
            <a:r>
              <a:rPr sz="1200"/>
              <a:t>%30-50 Toplam Yanıt</a:t>
            </a:r>
          </a:p>
        </p:txBody>
      </p:sp>
      <p:sp>
        <p:nvSpPr>
          <p:cNvPr id="197" name="7 Dikdörtgen"/>
          <p:cNvSpPr txBox="1"/>
          <p:nvPr/>
        </p:nvSpPr>
        <p:spPr>
          <a:xfrm>
            <a:off x="2915507" y="4942972"/>
            <a:ext cx="1872210"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b="1"/>
            </a:pPr>
            <a:r>
              <a:rPr sz="1200"/>
              <a:t>%20-30 TY</a:t>
            </a:r>
          </a:p>
          <a:p>
            <a:pPr>
              <a:defRPr sz="1200" b="1"/>
            </a:pPr>
            <a:r>
              <a:rPr sz="1200"/>
              <a:t>%50-90 Toplam Yanıt</a:t>
            </a:r>
          </a:p>
        </p:txBody>
      </p:sp>
      <p:sp>
        <p:nvSpPr>
          <p:cNvPr id="198" name="8 Dikdörtgen"/>
          <p:cNvSpPr txBox="1"/>
          <p:nvPr/>
        </p:nvSpPr>
        <p:spPr>
          <a:xfrm>
            <a:off x="4034590" y="4512977"/>
            <a:ext cx="1656185"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b="1"/>
            </a:pPr>
            <a:r>
              <a:rPr sz="1200"/>
              <a:t>%35 TY</a:t>
            </a:r>
          </a:p>
          <a:p>
            <a:pPr>
              <a:defRPr sz="1200" b="1"/>
            </a:pPr>
            <a:r>
              <a:rPr sz="1200"/>
              <a:t>%75-90 Toplam Yanıt</a:t>
            </a:r>
          </a:p>
        </p:txBody>
      </p:sp>
      <p:sp>
        <p:nvSpPr>
          <p:cNvPr id="199" name="9 Dikdörtgen"/>
          <p:cNvSpPr txBox="1"/>
          <p:nvPr/>
        </p:nvSpPr>
        <p:spPr>
          <a:xfrm>
            <a:off x="5237811" y="4942972"/>
            <a:ext cx="1944219"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b="1"/>
            </a:pPr>
            <a:r>
              <a:rPr sz="1200"/>
              <a:t>%40-70 TY</a:t>
            </a:r>
          </a:p>
          <a:p>
            <a:pPr>
              <a:defRPr sz="1200" b="1"/>
            </a:pPr>
            <a:r>
              <a:rPr sz="1200"/>
              <a:t>%90-95 Toplam Yanıt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0" name="İçerik Yer Tutucusu 3"/>
          <p:cNvGrpSpPr/>
          <p:nvPr/>
        </p:nvGrpSpPr>
        <p:grpSpPr>
          <a:xfrm>
            <a:off x="3401220" y="2276867"/>
            <a:ext cx="5389556" cy="2982624"/>
            <a:chOff x="-3" y="-4"/>
            <a:chExt cx="5389555" cy="2982622"/>
          </a:xfrm>
        </p:grpSpPr>
        <p:sp>
          <p:nvSpPr>
            <p:cNvPr id="409" name="Çizgi"/>
            <p:cNvSpPr/>
            <p:nvPr/>
          </p:nvSpPr>
          <p:spPr>
            <a:xfrm>
              <a:off x="2762010" y="1219354"/>
              <a:ext cx="1408187" cy="5128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16"/>
                  </a:lnTo>
                  <a:lnTo>
                    <a:pt x="21600" y="10816"/>
                  </a:lnTo>
                  <a:lnTo>
                    <a:pt x="21600" y="21600"/>
                  </a:lnTo>
                </a:path>
              </a:pathLst>
            </a:custGeom>
            <a:noFill/>
            <a:ln w="25400" cap="flat">
              <a:solidFill>
                <a:srgbClr val="3F6696"/>
              </a:solidFill>
              <a:prstDash val="solid"/>
              <a:round/>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10" name="Çizgi"/>
            <p:cNvSpPr/>
            <p:nvPr/>
          </p:nvSpPr>
          <p:spPr>
            <a:xfrm>
              <a:off x="1219355" y="1219354"/>
              <a:ext cx="1542658" cy="5128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16"/>
                  </a:lnTo>
                  <a:lnTo>
                    <a:pt x="0" y="10816"/>
                  </a:lnTo>
                  <a:lnTo>
                    <a:pt x="0" y="21600"/>
                  </a:lnTo>
                </a:path>
              </a:pathLst>
            </a:custGeom>
            <a:noFill/>
            <a:ln w="25400" cap="flat">
              <a:solidFill>
                <a:srgbClr val="3F6696"/>
              </a:solidFill>
              <a:prstDash val="solid"/>
              <a:round/>
            </a:ln>
            <a:effectLst/>
          </p:spPr>
          <p:txBody>
            <a:bodyPr wrap="square" lIns="45718" tIns="45718" rIns="45718" bIns="45718" numCol="1" anchor="t">
              <a:noAutofit/>
            </a:bodyPr>
            <a:lstStyle/>
            <a:p>
              <a:pPr>
                <a:defRPr>
                  <a:latin typeface="+mj-lt"/>
                  <a:ea typeface="+mj-ea"/>
                  <a:cs typeface="+mj-cs"/>
                  <a:sym typeface="Calibri"/>
                </a:defRPr>
              </a:pPr>
              <a:endParaRPr/>
            </a:p>
          </p:txBody>
        </p:sp>
        <p:grpSp>
          <p:nvGrpSpPr>
            <p:cNvPr id="413" name="Grup"/>
            <p:cNvGrpSpPr/>
            <p:nvPr/>
          </p:nvGrpSpPr>
          <p:grpSpPr>
            <a:xfrm>
              <a:off x="1542651" y="-4"/>
              <a:ext cx="2438716" cy="1219360"/>
              <a:chOff x="-1" y="-2"/>
              <a:chExt cx="2438714" cy="1219359"/>
            </a:xfrm>
          </p:grpSpPr>
          <p:sp>
            <p:nvSpPr>
              <p:cNvPr id="411" name="Dikdörtgen"/>
              <p:cNvSpPr/>
              <p:nvPr/>
            </p:nvSpPr>
            <p:spPr>
              <a:xfrm>
                <a:off x="-1" y="-2"/>
                <a:ext cx="2438714" cy="1219359"/>
              </a:xfrm>
              <a:prstGeom prst="rect">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1289050">
                  <a:lnSpc>
                    <a:spcPct val="90000"/>
                  </a:lnSpc>
                  <a:spcBef>
                    <a:spcPts val="700"/>
                  </a:spcBef>
                  <a:defRPr sz="2900">
                    <a:solidFill>
                      <a:srgbClr val="FFFFFF"/>
                    </a:solidFill>
                  </a:defRPr>
                </a:pPr>
                <a:endParaRPr sz="2900"/>
              </a:p>
            </p:txBody>
          </p:sp>
          <p:sp>
            <p:nvSpPr>
              <p:cNvPr id="412" name="BTK"/>
              <p:cNvSpPr txBox="1"/>
              <p:nvPr/>
            </p:nvSpPr>
            <p:spPr>
              <a:xfrm>
                <a:off x="-1" y="390258"/>
                <a:ext cx="2438713" cy="438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defRPr>
                </a:lvl1pPr>
              </a:lstStyle>
              <a:p>
                <a:r>
                  <a:t>BTK</a:t>
                </a:r>
              </a:p>
            </p:txBody>
          </p:sp>
        </p:grpSp>
        <p:grpSp>
          <p:nvGrpSpPr>
            <p:cNvPr id="416" name="Grup"/>
            <p:cNvGrpSpPr/>
            <p:nvPr/>
          </p:nvGrpSpPr>
          <p:grpSpPr>
            <a:xfrm>
              <a:off x="-3" y="1732223"/>
              <a:ext cx="2438715" cy="1219362"/>
              <a:chOff x="-1" y="-1"/>
              <a:chExt cx="2438714" cy="1219360"/>
            </a:xfrm>
          </p:grpSpPr>
          <p:sp>
            <p:nvSpPr>
              <p:cNvPr id="414" name="Dikdörtgen"/>
              <p:cNvSpPr/>
              <p:nvPr/>
            </p:nvSpPr>
            <p:spPr>
              <a:xfrm>
                <a:off x="-1" y="-1"/>
                <a:ext cx="2438714" cy="1219360"/>
              </a:xfrm>
              <a:prstGeom prst="rect">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1289050">
                  <a:lnSpc>
                    <a:spcPct val="90000"/>
                  </a:lnSpc>
                  <a:spcBef>
                    <a:spcPts val="700"/>
                  </a:spcBef>
                  <a:defRPr>
                    <a:solidFill>
                      <a:srgbClr val="FFFFFF"/>
                    </a:solidFill>
                  </a:defRPr>
                </a:pPr>
                <a:endParaRPr/>
              </a:p>
            </p:txBody>
          </p:sp>
          <p:sp>
            <p:nvSpPr>
              <p:cNvPr id="415" name="Yeni Tanı Hasta"/>
              <p:cNvSpPr txBox="1"/>
              <p:nvPr/>
            </p:nvSpPr>
            <p:spPr>
              <a:xfrm>
                <a:off x="-1" y="189435"/>
                <a:ext cx="2438713" cy="8404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defRPr>
                </a:lvl1pPr>
              </a:lstStyle>
              <a:p>
                <a:r>
                  <a:t>Yeni Tanı Hasta</a:t>
                </a:r>
              </a:p>
            </p:txBody>
          </p:sp>
        </p:grpSp>
        <p:grpSp>
          <p:nvGrpSpPr>
            <p:cNvPr id="419" name="Grup"/>
            <p:cNvGrpSpPr/>
            <p:nvPr/>
          </p:nvGrpSpPr>
          <p:grpSpPr>
            <a:xfrm>
              <a:off x="2950838" y="1701187"/>
              <a:ext cx="2438714" cy="1281431"/>
              <a:chOff x="0" y="0"/>
              <a:chExt cx="2438713" cy="1281430"/>
            </a:xfrm>
          </p:grpSpPr>
          <p:sp>
            <p:nvSpPr>
              <p:cNvPr id="417" name="Dikdörtgen"/>
              <p:cNvSpPr/>
              <p:nvPr/>
            </p:nvSpPr>
            <p:spPr>
              <a:xfrm>
                <a:off x="-1" y="31037"/>
                <a:ext cx="2438714" cy="1219361"/>
              </a:xfrm>
              <a:prstGeom prst="rect">
                <a:avLst/>
              </a:prstGeom>
              <a:solidFill>
                <a:schemeClr val="accent2"/>
              </a:solidFill>
              <a:ln w="25400" cap="flat">
                <a:solidFill>
                  <a:srgbClr val="FFFFFF"/>
                </a:solidFill>
                <a:prstDash val="solid"/>
                <a:round/>
              </a:ln>
              <a:effectLst/>
            </p:spPr>
            <p:txBody>
              <a:bodyPr wrap="square" lIns="45718" tIns="45718" rIns="45718" bIns="45718" numCol="1" anchor="ctr">
                <a:noAutofit/>
              </a:bodyPr>
              <a:lstStyle/>
              <a:p>
                <a:pPr algn="ctr" defTabSz="1289050">
                  <a:lnSpc>
                    <a:spcPct val="90000"/>
                  </a:lnSpc>
                  <a:spcBef>
                    <a:spcPts val="700"/>
                  </a:spcBef>
                  <a:defRPr>
                    <a:solidFill>
                      <a:srgbClr val="FFFFFF"/>
                    </a:solidFill>
                  </a:defRPr>
                </a:pPr>
                <a:endParaRPr/>
              </a:p>
            </p:txBody>
          </p:sp>
          <p:sp>
            <p:nvSpPr>
              <p:cNvPr id="418" name="Relaps Refrakter Hasta"/>
              <p:cNvSpPr txBox="1"/>
              <p:nvPr/>
            </p:nvSpPr>
            <p:spPr>
              <a:xfrm>
                <a:off x="-1" y="-1"/>
                <a:ext cx="2438713" cy="1281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defRPr>
                </a:lvl1pPr>
              </a:lstStyle>
              <a:p>
                <a:r>
                  <a:t>Relaps Refrakter Hasta</a:t>
                </a:r>
              </a:p>
            </p:txBody>
          </p:sp>
        </p:grpSp>
      </p:grpSp>
      <p:sp>
        <p:nvSpPr>
          <p:cNvPr id="421" name="Relaps / Refrakter KLL ve BTK inh"/>
          <p:cNvSpPr txBox="1">
            <a:spLocks noGrp="1"/>
          </p:cNvSpPr>
          <p:nvPr>
            <p:ph type="title"/>
          </p:nvPr>
        </p:nvSpPr>
        <p:spPr>
          <a:xfrm>
            <a:off x="3287687" y="836712"/>
            <a:ext cx="4756065" cy="431010"/>
          </a:xfrm>
          <a:prstGeom prst="rect">
            <a:avLst/>
          </a:prstGeom>
        </p:spPr>
        <p:txBody>
          <a:bodyPr/>
          <a:lstStyle>
            <a:lvl1pPr defTabSz="561806">
              <a:defRPr sz="2000" b="1"/>
            </a:lvl1pPr>
          </a:lstStyle>
          <a:p>
            <a:r>
              <a:t>Relaps / Refrakter KLL ve BTK inh</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1 Başlık"/>
          <p:cNvSpPr txBox="1">
            <a:spLocks noGrp="1"/>
          </p:cNvSpPr>
          <p:nvPr>
            <p:ph type="title"/>
          </p:nvPr>
        </p:nvSpPr>
        <p:spPr>
          <a:xfrm>
            <a:off x="1428347" y="1038100"/>
            <a:ext cx="7132605" cy="585701"/>
          </a:xfrm>
          <a:prstGeom prst="rect">
            <a:avLst/>
          </a:prstGeom>
        </p:spPr>
        <p:txBody>
          <a:bodyPr/>
          <a:lstStyle>
            <a:lvl1pPr defTabSz="905255">
              <a:defRPr sz="2600" b="1"/>
            </a:lvl1pPr>
          </a:lstStyle>
          <a:p>
            <a:r>
              <a:t>R/R KLL olgularında BTK inhibitörleri</a:t>
            </a:r>
          </a:p>
        </p:txBody>
      </p:sp>
      <p:grpSp>
        <p:nvGrpSpPr>
          <p:cNvPr id="430" name="4 İçerik Yer Tutucusu"/>
          <p:cNvGrpSpPr/>
          <p:nvPr/>
        </p:nvGrpSpPr>
        <p:grpSpPr>
          <a:xfrm>
            <a:off x="2312109" y="1800204"/>
            <a:ext cx="6543722" cy="3257591"/>
            <a:chOff x="-3" y="-4"/>
            <a:chExt cx="6543721" cy="3257589"/>
          </a:xfrm>
        </p:grpSpPr>
        <p:grpSp>
          <p:nvGrpSpPr>
            <p:cNvPr id="426" name="Grup"/>
            <p:cNvGrpSpPr/>
            <p:nvPr/>
          </p:nvGrpSpPr>
          <p:grpSpPr>
            <a:xfrm>
              <a:off x="-3" y="-4"/>
              <a:ext cx="6543721" cy="1603965"/>
              <a:chOff x="-1" y="-2"/>
              <a:chExt cx="6543720" cy="1603964"/>
            </a:xfrm>
          </p:grpSpPr>
          <p:sp>
            <p:nvSpPr>
              <p:cNvPr id="424" name="Yuvarlatılmış Dikdörtgen"/>
              <p:cNvSpPr/>
              <p:nvPr/>
            </p:nvSpPr>
            <p:spPr>
              <a:xfrm>
                <a:off x="-1" y="-2"/>
                <a:ext cx="6543720" cy="1563366"/>
              </a:xfrm>
              <a:prstGeom prst="roundRect">
                <a:avLst>
                  <a:gd name="adj" fmla="val 7500"/>
                </a:avLst>
              </a:prstGeom>
              <a:solidFill>
                <a:schemeClr val="accent1"/>
              </a:solidFill>
              <a:ln w="25400" cap="flat">
                <a:solidFill>
                  <a:srgbClr val="FFFFFF"/>
                </a:solidFill>
                <a:prstDash val="solid"/>
                <a:round/>
              </a:ln>
              <a:effectLst/>
            </p:spPr>
            <p:txBody>
              <a:bodyPr wrap="square" lIns="45718" tIns="45718" rIns="45718" bIns="45718" numCol="1" anchor="t">
                <a:noAutofit/>
              </a:bodyPr>
              <a:lstStyle/>
              <a:p>
                <a:pPr>
                  <a:defRPr sz="2400">
                    <a:solidFill>
                      <a:srgbClr val="FFFFFF"/>
                    </a:solidFill>
                    <a:latin typeface="+mj-lt"/>
                    <a:ea typeface="+mj-ea"/>
                    <a:cs typeface="+mj-cs"/>
                    <a:sym typeface="Calibri"/>
                  </a:defRPr>
                </a:pPr>
                <a:endParaRPr sz="2400"/>
              </a:p>
            </p:txBody>
          </p:sp>
          <p:sp>
            <p:nvSpPr>
              <p:cNvPr id="425" name="Relaps olan çoğu hasta için bir seçenek…"/>
              <p:cNvSpPr txBox="1"/>
              <p:nvPr/>
            </p:nvSpPr>
            <p:spPr>
              <a:xfrm>
                <a:off x="34302" y="34308"/>
                <a:ext cx="6475110" cy="15696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1600">
                    <a:solidFill>
                      <a:srgbClr val="FFFFFF"/>
                    </a:solidFill>
                    <a:latin typeface="+mj-lt"/>
                    <a:ea typeface="+mj-ea"/>
                    <a:cs typeface="+mj-cs"/>
                    <a:sym typeface="Calibri"/>
                  </a:defRPr>
                </a:pPr>
                <a:r>
                  <a:rPr sz="1600"/>
                  <a:t>Relaps olan çoğu hasta için bir seçenek</a:t>
                </a:r>
              </a:p>
              <a:p>
                <a:pPr marL="312668" indent="-312668">
                  <a:buSzPct val="100000"/>
                  <a:buChar char="•"/>
                  <a:defRPr sz="1600">
                    <a:solidFill>
                      <a:srgbClr val="FFFFFF"/>
                    </a:solidFill>
                    <a:latin typeface="+mj-lt"/>
                    <a:ea typeface="+mj-ea"/>
                    <a:cs typeface="+mj-cs"/>
                    <a:sym typeface="Calibri"/>
                  </a:defRPr>
                </a:pPr>
                <a:r>
                  <a:rPr sz="1600"/>
                  <a:t>Kemo veya kemo-immünoterapiden sonra!</a:t>
                </a:r>
              </a:p>
              <a:p>
                <a:pPr marL="312668" indent="-312668">
                  <a:buSzPct val="100000"/>
                  <a:buChar char="•"/>
                  <a:defRPr sz="1600">
                    <a:solidFill>
                      <a:srgbClr val="FFFFFF"/>
                    </a:solidFill>
                    <a:latin typeface="+mj-lt"/>
                    <a:ea typeface="+mj-ea"/>
                    <a:cs typeface="+mj-cs"/>
                    <a:sym typeface="Calibri"/>
                  </a:defRPr>
                </a:pPr>
                <a:r>
                  <a:rPr sz="1600"/>
                  <a:t>Anti-CD20 tedavisinden sonra!</a:t>
                </a:r>
              </a:p>
              <a:p>
                <a:pPr marL="312668" indent="-312668">
                  <a:buSzPct val="100000"/>
                  <a:buChar char="•"/>
                  <a:defRPr sz="1600">
                    <a:solidFill>
                      <a:srgbClr val="FFFFFF"/>
                    </a:solidFill>
                    <a:latin typeface="+mj-lt"/>
                    <a:ea typeface="+mj-ea"/>
                    <a:cs typeface="+mj-cs"/>
                    <a:sym typeface="Calibri"/>
                  </a:defRPr>
                </a:pPr>
                <a:r>
                  <a:rPr sz="1600"/>
                  <a:t>PI3K inhibitöründen sonra!</a:t>
                </a:r>
              </a:p>
              <a:p>
                <a:pPr marL="312668" indent="-312668">
                  <a:buSzPct val="100000"/>
                  <a:buChar char="•"/>
                  <a:defRPr sz="1600">
                    <a:solidFill>
                      <a:srgbClr val="FFFFFF"/>
                    </a:solidFill>
                    <a:latin typeface="+mj-lt"/>
                    <a:ea typeface="+mj-ea"/>
                    <a:cs typeface="+mj-cs"/>
                    <a:sym typeface="Calibri"/>
                  </a:defRPr>
                </a:pPr>
                <a:r>
                  <a:rPr sz="1600"/>
                  <a:t>Venetoklakstan sonra! </a:t>
                </a:r>
              </a:p>
              <a:p>
                <a:pPr marL="312668" indent="-312668">
                  <a:buSzPct val="100000"/>
                  <a:buChar char="•"/>
                  <a:defRPr sz="1600">
                    <a:solidFill>
                      <a:srgbClr val="FFFFFF"/>
                    </a:solidFill>
                    <a:latin typeface="+mj-lt"/>
                    <a:ea typeface="+mj-ea"/>
                    <a:cs typeface="+mj-cs"/>
                    <a:sym typeface="Calibri"/>
                  </a:defRPr>
                </a:pPr>
                <a:r>
                  <a:rPr sz="1600"/>
                  <a:t>Önceki veya diğer BTK inhibitörlerinden sonra!</a:t>
                </a:r>
              </a:p>
            </p:txBody>
          </p:sp>
        </p:grpSp>
        <p:grpSp>
          <p:nvGrpSpPr>
            <p:cNvPr id="429" name="Grup"/>
            <p:cNvGrpSpPr/>
            <p:nvPr/>
          </p:nvGrpSpPr>
          <p:grpSpPr>
            <a:xfrm>
              <a:off x="-3" y="1694220"/>
              <a:ext cx="6543721" cy="1563365"/>
              <a:chOff x="-1" y="-2"/>
              <a:chExt cx="6543720" cy="1563363"/>
            </a:xfrm>
          </p:grpSpPr>
          <p:sp>
            <p:nvSpPr>
              <p:cNvPr id="427" name="Yuvarlatılmış Dikdörtgen"/>
              <p:cNvSpPr/>
              <p:nvPr/>
            </p:nvSpPr>
            <p:spPr>
              <a:xfrm>
                <a:off x="-1" y="-2"/>
                <a:ext cx="6543720" cy="1563363"/>
              </a:xfrm>
              <a:prstGeom prst="roundRect">
                <a:avLst>
                  <a:gd name="adj" fmla="val 7500"/>
                </a:avLst>
              </a:prstGeom>
              <a:solidFill>
                <a:schemeClr val="accent1"/>
              </a:solidFill>
              <a:ln w="25400" cap="flat">
                <a:solidFill>
                  <a:srgbClr val="FFFFFF"/>
                </a:solidFill>
                <a:prstDash val="solid"/>
                <a:round/>
              </a:ln>
              <a:effectLst/>
            </p:spPr>
            <p:txBody>
              <a:bodyPr wrap="square" lIns="45718" tIns="45718" rIns="45718" bIns="45718" numCol="1" anchor="t">
                <a:noAutofit/>
              </a:bodyPr>
              <a:lstStyle/>
              <a:p>
                <a:pPr>
                  <a:defRPr sz="2400">
                    <a:solidFill>
                      <a:srgbClr val="FFFFFF"/>
                    </a:solidFill>
                    <a:latin typeface="+mj-lt"/>
                    <a:ea typeface="+mj-ea"/>
                    <a:cs typeface="+mj-cs"/>
                    <a:sym typeface="Calibri"/>
                  </a:defRPr>
                </a:pPr>
                <a:endParaRPr sz="2400"/>
              </a:p>
            </p:txBody>
          </p:sp>
          <p:sp>
            <p:nvSpPr>
              <p:cNvPr id="428" name="Aktif medikal sorunlar; Kaçınmak için endişeler!…"/>
              <p:cNvSpPr txBox="1"/>
              <p:nvPr/>
            </p:nvSpPr>
            <p:spPr>
              <a:xfrm>
                <a:off x="34302" y="34305"/>
                <a:ext cx="6475110" cy="1323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1600">
                    <a:solidFill>
                      <a:srgbClr val="FFFFFF"/>
                    </a:solidFill>
                    <a:latin typeface="+mj-lt"/>
                    <a:ea typeface="+mj-ea"/>
                    <a:cs typeface="+mj-cs"/>
                    <a:sym typeface="Calibri"/>
                  </a:defRPr>
                </a:pPr>
                <a:r>
                  <a:rPr sz="1600"/>
                  <a:t>Aktif medikal sorunlar; Kaçınmak için endişeler!</a:t>
                </a:r>
              </a:p>
              <a:p>
                <a:pPr marL="312668" indent="-312668">
                  <a:buSzPct val="100000"/>
                  <a:buChar char="•"/>
                  <a:defRPr sz="1600">
                    <a:solidFill>
                      <a:srgbClr val="FFFFFF"/>
                    </a:solidFill>
                    <a:latin typeface="+mj-lt"/>
                    <a:ea typeface="+mj-ea"/>
                    <a:cs typeface="+mj-cs"/>
                    <a:sym typeface="Calibri"/>
                  </a:defRPr>
                </a:pPr>
                <a:r>
                  <a:rPr sz="1600"/>
                  <a:t>Aritmi, </a:t>
                </a:r>
              </a:p>
              <a:p>
                <a:pPr marL="312668" indent="-312668">
                  <a:buSzPct val="100000"/>
                  <a:buChar char="•"/>
                  <a:defRPr sz="1600">
                    <a:solidFill>
                      <a:srgbClr val="FFFFFF"/>
                    </a:solidFill>
                    <a:latin typeface="+mj-lt"/>
                    <a:ea typeface="+mj-ea"/>
                    <a:cs typeface="+mj-cs"/>
                    <a:sym typeface="Calibri"/>
                  </a:defRPr>
                </a:pPr>
                <a:r>
                  <a:rPr sz="1600"/>
                  <a:t>Kanama, </a:t>
                </a:r>
              </a:p>
              <a:p>
                <a:pPr marL="312668" indent="-312668">
                  <a:buSzPct val="100000"/>
                  <a:buChar char="•"/>
                  <a:defRPr sz="1600">
                    <a:solidFill>
                      <a:srgbClr val="FFFFFF"/>
                    </a:solidFill>
                    <a:latin typeface="+mj-lt"/>
                    <a:ea typeface="+mj-ea"/>
                    <a:cs typeface="+mj-cs"/>
                    <a:sym typeface="Calibri"/>
                  </a:defRPr>
                </a:pPr>
                <a:r>
                  <a:rPr sz="1600"/>
                  <a:t>K vitamini antagonisti kullanımı, </a:t>
                </a:r>
              </a:p>
              <a:p>
                <a:pPr marL="312668" indent="-312668">
                  <a:buSzPct val="100000"/>
                  <a:buChar char="•"/>
                  <a:defRPr sz="1600">
                    <a:solidFill>
                      <a:srgbClr val="FFFFFF"/>
                    </a:solidFill>
                    <a:latin typeface="+mj-lt"/>
                    <a:ea typeface="+mj-ea"/>
                    <a:cs typeface="+mj-cs"/>
                    <a:sym typeface="Calibri"/>
                  </a:defRPr>
                </a:pPr>
                <a:r>
                  <a:rPr sz="1600"/>
                  <a:t>Enfeksiyon</a:t>
                </a:r>
              </a:p>
            </p:txBody>
          </p:sp>
        </p:gr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Başlık 2"/>
          <p:cNvSpPr txBox="1">
            <a:spLocks noGrp="1"/>
          </p:cNvSpPr>
          <p:nvPr>
            <p:ph type="title"/>
          </p:nvPr>
        </p:nvSpPr>
        <p:spPr>
          <a:xfrm>
            <a:off x="1981200" y="274637"/>
            <a:ext cx="8229600" cy="1143004"/>
          </a:xfrm>
          <a:prstGeom prst="rect">
            <a:avLst/>
          </a:prstGeom>
        </p:spPr>
        <p:txBody>
          <a:bodyPr/>
          <a:lstStyle/>
          <a:p>
            <a:endParaRPr/>
          </a:p>
        </p:txBody>
      </p:sp>
      <p:sp>
        <p:nvSpPr>
          <p:cNvPr id="433" name="İçerik Yer Tutucusu 3"/>
          <p:cNvSpPr txBox="1">
            <a:spLocks noGrp="1"/>
          </p:cNvSpPr>
          <p:nvPr>
            <p:ph type="body" idx="1"/>
          </p:nvPr>
        </p:nvSpPr>
        <p:spPr>
          <a:xfrm>
            <a:off x="1981200" y="1600201"/>
            <a:ext cx="8229600" cy="4525963"/>
          </a:xfrm>
          <a:prstGeom prst="rect">
            <a:avLst/>
          </a:prstGeom>
        </p:spPr>
        <p:txBody>
          <a:bodyPr/>
          <a:lstStyle/>
          <a:p>
            <a:endParaRPr/>
          </a:p>
        </p:txBody>
      </p:sp>
      <p:pic>
        <p:nvPicPr>
          <p:cNvPr id="434" name="Resim 5" descr="Resim 5"/>
          <p:cNvPicPr>
            <a:picLocks noChangeAspect="1"/>
          </p:cNvPicPr>
          <p:nvPr/>
        </p:nvPicPr>
        <p:blipFill>
          <a:blip r:embed="rId2">
            <a:extLst/>
          </a:blip>
          <a:stretch>
            <a:fillRect/>
          </a:stretch>
        </p:blipFill>
        <p:spPr>
          <a:xfrm>
            <a:off x="1888140" y="365125"/>
            <a:ext cx="5169188" cy="2596560"/>
          </a:xfrm>
          <a:prstGeom prst="rect">
            <a:avLst/>
          </a:prstGeom>
          <a:ln>
            <a:solidFill>
              <a:srgbClr val="000000"/>
            </a:solidFill>
          </a:ln>
        </p:spPr>
      </p:pic>
      <p:sp>
        <p:nvSpPr>
          <p:cNvPr id="435" name="Metin kutusu 7"/>
          <p:cNvSpPr txBox="1"/>
          <p:nvPr/>
        </p:nvSpPr>
        <p:spPr>
          <a:xfrm>
            <a:off x="6737292" y="1499807"/>
            <a:ext cx="2726063" cy="461661"/>
          </a:xfrm>
          <a:prstGeom prst="rect">
            <a:avLst/>
          </a:prstGeom>
          <a:solidFill>
            <a:srgbClr val="FFFF00"/>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400">
                <a:latin typeface="+mj-lt"/>
                <a:ea typeface="+mj-ea"/>
                <a:cs typeface="+mj-cs"/>
                <a:sym typeface="Calibri"/>
              </a:defRPr>
            </a:lvl1pPr>
          </a:lstStyle>
          <a:p>
            <a:r>
              <a:t>RESONATE Çalışması </a:t>
            </a:r>
          </a:p>
        </p:txBody>
      </p:sp>
      <p:pic>
        <p:nvPicPr>
          <p:cNvPr id="436" name="Resim 9" descr="Resim 9"/>
          <p:cNvPicPr>
            <a:picLocks noChangeAspect="1"/>
          </p:cNvPicPr>
          <p:nvPr/>
        </p:nvPicPr>
        <p:blipFill>
          <a:blip r:embed="rId3">
            <a:extLst/>
          </a:blip>
          <a:stretch>
            <a:fillRect/>
          </a:stretch>
        </p:blipFill>
        <p:spPr>
          <a:xfrm>
            <a:off x="2627662" y="2558981"/>
            <a:ext cx="5351761" cy="2142496"/>
          </a:xfrm>
          <a:prstGeom prst="rect">
            <a:avLst/>
          </a:prstGeom>
          <a:ln>
            <a:solidFill>
              <a:srgbClr val="000000"/>
            </a:solidFill>
          </a:ln>
        </p:spPr>
      </p:pic>
      <p:pic>
        <p:nvPicPr>
          <p:cNvPr id="437" name="Resim 12" descr="Resim 12"/>
          <p:cNvPicPr>
            <a:picLocks noChangeAspect="1"/>
          </p:cNvPicPr>
          <p:nvPr/>
        </p:nvPicPr>
        <p:blipFill>
          <a:blip r:embed="rId4">
            <a:extLst/>
          </a:blip>
          <a:stretch>
            <a:fillRect/>
          </a:stretch>
        </p:blipFill>
        <p:spPr>
          <a:xfrm>
            <a:off x="4061411" y="3748895"/>
            <a:ext cx="5351766" cy="2295277"/>
          </a:xfrm>
          <a:prstGeom prst="rect">
            <a:avLst/>
          </a:prstGeom>
          <a:ln>
            <a:solidFill>
              <a:srgbClr val="000000"/>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1" animBg="1" advAuto="0"/>
      <p:bldP spid="437"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1 Başlık"/>
          <p:cNvSpPr txBox="1">
            <a:spLocks noGrp="1"/>
          </p:cNvSpPr>
          <p:nvPr>
            <p:ph type="title"/>
          </p:nvPr>
        </p:nvSpPr>
        <p:spPr>
          <a:xfrm>
            <a:off x="1717938" y="274635"/>
            <a:ext cx="8229601" cy="510542"/>
          </a:xfrm>
          <a:prstGeom prst="rect">
            <a:avLst/>
          </a:prstGeom>
          <a:solidFill>
            <a:srgbClr val="DFA7A6"/>
          </a:solidFill>
        </p:spPr>
        <p:txBody>
          <a:bodyPr/>
          <a:lstStyle>
            <a:lvl1pPr marL="329184" indent="-329184" algn="l" defTabSz="877822">
              <a:lnSpc>
                <a:spcPct val="90000"/>
              </a:lnSpc>
              <a:spcBef>
                <a:spcPts val="200"/>
              </a:spcBef>
              <a:defRPr sz="2100">
                <a:latin typeface="Chalkboard SE Bold"/>
                <a:ea typeface="Chalkboard SE Bold"/>
                <a:cs typeface="Chalkboard SE Bold"/>
                <a:sym typeface="Chalkboard SE Bold"/>
              </a:defRPr>
            </a:lvl1pPr>
          </a:lstStyle>
          <a:p>
            <a:r>
              <a:t>FAZ 3 RESONATE: İbrutinib (n = 195) vs Ofatumumab(n = 196)</a:t>
            </a:r>
          </a:p>
        </p:txBody>
      </p:sp>
      <p:sp>
        <p:nvSpPr>
          <p:cNvPr id="440" name="2 İçerik Yer Tutucusu"/>
          <p:cNvSpPr txBox="1">
            <a:spLocks noGrp="1"/>
          </p:cNvSpPr>
          <p:nvPr>
            <p:ph type="body" sz="quarter" idx="1"/>
          </p:nvPr>
        </p:nvSpPr>
        <p:spPr>
          <a:xfrm>
            <a:off x="1655628" y="1625494"/>
            <a:ext cx="5346488" cy="2010742"/>
          </a:xfrm>
          <a:prstGeom prst="rect">
            <a:avLst/>
          </a:prstGeom>
          <a:solidFill>
            <a:srgbClr val="DDDDDD"/>
          </a:solidFill>
        </p:spPr>
        <p:txBody>
          <a:bodyPr/>
          <a:lstStyle/>
          <a:p>
            <a:pPr marL="118299" indent="-118299" defTabSz="630936">
              <a:spcBef>
                <a:spcPts val="200"/>
              </a:spcBef>
              <a:defRPr sz="1100">
                <a:latin typeface="Chalkboard SE Regular"/>
                <a:ea typeface="Chalkboard SE Regular"/>
                <a:cs typeface="Chalkboard SE Regular"/>
                <a:sym typeface="Chalkboard SE Regular"/>
              </a:defRPr>
            </a:pPr>
            <a:r>
              <a:t>≥1 sıra tedavi almış N=391 KLL/SLL , </a:t>
            </a:r>
            <a:endParaRPr sz="600"/>
          </a:p>
          <a:p>
            <a:pPr marL="512634" lvl="1" indent="-197166" defTabSz="630936">
              <a:spcBef>
                <a:spcPts val="200"/>
              </a:spcBef>
              <a:defRPr sz="1100">
                <a:latin typeface="Chalkboard SE Regular"/>
                <a:ea typeface="Chalkboard SE Regular"/>
                <a:cs typeface="Chalkboard SE Regular"/>
                <a:sym typeface="Chalkboard SE Regular"/>
              </a:defRPr>
            </a:pPr>
            <a:r>
              <a:t>ECOG 0/1,Ölçülebilen nodal hastalık</a:t>
            </a:r>
            <a:endParaRPr sz="800"/>
          </a:p>
          <a:p>
            <a:pPr marL="512634" lvl="1" indent="-197166" defTabSz="630936">
              <a:spcBef>
                <a:spcPts val="200"/>
              </a:spcBef>
              <a:defRPr sz="1100">
                <a:latin typeface="Chalkboard SE Regular"/>
                <a:ea typeface="Chalkboard SE Regular"/>
                <a:cs typeface="Chalkboard SE Regular"/>
                <a:sym typeface="Chalkboard SE Regular"/>
              </a:defRPr>
            </a:pPr>
            <a:r>
              <a:t>Pürin analoğu ile kemoimmünoterapiye yanıt durumuna göre (refrakter ya da 12 ay içinde nüks etmiş) ve 17p delesyon durmuna göre (var, yok) sınıflandırılmış</a:t>
            </a:r>
            <a:endParaRPr sz="800"/>
          </a:p>
          <a:p>
            <a:pPr marL="118299" indent="-118299" defTabSz="630936">
              <a:spcBef>
                <a:spcPts val="200"/>
              </a:spcBef>
              <a:defRPr sz="1100">
                <a:latin typeface="Chalkboard SE Regular"/>
                <a:ea typeface="Chalkboard SE Regular"/>
                <a:cs typeface="Chalkboard SE Regular"/>
                <a:sym typeface="Chalkboard SE Regular"/>
              </a:defRPr>
            </a:pPr>
            <a:r>
              <a:t>Medyan 74 ay izlem</a:t>
            </a:r>
            <a:endParaRPr sz="800"/>
          </a:p>
          <a:p>
            <a:pPr marL="512634" lvl="1" indent="-197166" defTabSz="630936">
              <a:spcBef>
                <a:spcPts val="200"/>
              </a:spcBef>
              <a:defRPr sz="1100">
                <a:latin typeface="Chalkboard SE Regular"/>
                <a:ea typeface="Chalkboard SE Regular"/>
                <a:cs typeface="Chalkboard SE Regular"/>
                <a:sym typeface="Chalkboard SE Regular"/>
              </a:defRPr>
            </a:pPr>
            <a:r>
              <a:t>İBR ile medyan tedavi süresi 41 ay (0,2-71,1)</a:t>
            </a:r>
            <a:endParaRPr sz="800"/>
          </a:p>
          <a:p>
            <a:pPr marL="811203" lvl="2" indent="-180267" defTabSz="630936">
              <a:spcBef>
                <a:spcPts val="200"/>
              </a:spcBef>
              <a:defRPr sz="1100">
                <a:latin typeface="Chalkboard SE Regular"/>
                <a:ea typeface="Chalkboard SE Regular"/>
                <a:cs typeface="Chalkboard SE Regular"/>
                <a:sym typeface="Chalkboard SE Regular"/>
              </a:defRPr>
            </a:pPr>
            <a:r>
              <a:t>%16 olgu yan etki, %36,9 progresif hastalık nedeniyle tedavi sonlandırdı</a:t>
            </a:r>
          </a:p>
        </p:txBody>
      </p:sp>
      <p:pic>
        <p:nvPicPr>
          <p:cNvPr id="441" name="Picture 2" descr="Picture 2"/>
          <p:cNvPicPr>
            <a:picLocks noChangeAspect="1"/>
          </p:cNvPicPr>
          <p:nvPr/>
        </p:nvPicPr>
        <p:blipFill>
          <a:blip r:embed="rId2">
            <a:extLst/>
          </a:blip>
          <a:stretch>
            <a:fillRect/>
          </a:stretch>
        </p:blipFill>
        <p:spPr>
          <a:xfrm>
            <a:off x="7029765" y="1368206"/>
            <a:ext cx="2928964" cy="4121588"/>
          </a:xfrm>
          <a:prstGeom prst="rect">
            <a:avLst/>
          </a:prstGeom>
          <a:ln w="12700">
            <a:miter lim="400000"/>
          </a:ln>
        </p:spPr>
      </p:pic>
      <p:sp>
        <p:nvSpPr>
          <p:cNvPr id="442" name="4 Metin kutusu"/>
          <p:cNvSpPr txBox="1"/>
          <p:nvPr/>
        </p:nvSpPr>
        <p:spPr>
          <a:xfrm>
            <a:off x="3861268" y="4453695"/>
            <a:ext cx="2643211" cy="1200325"/>
          </a:xfrm>
          <a:prstGeom prst="rect">
            <a:avLst/>
          </a:prstGeom>
          <a:solidFill>
            <a:srgbClr val="FBCAA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buSzPct val="100000"/>
              <a:buFont typeface="Arial"/>
              <a:buChar char="•"/>
              <a:defRPr sz="1200">
                <a:latin typeface="+mj-lt"/>
                <a:ea typeface="+mj-ea"/>
                <a:cs typeface="+mj-cs"/>
                <a:sym typeface="Calibri"/>
              </a:defRPr>
            </a:pPr>
            <a:r>
              <a:rPr sz="1200"/>
              <a:t>İbrutinib vs Ofa PFS</a:t>
            </a:r>
          </a:p>
          <a:p>
            <a:pPr marL="457200" lvl="1">
              <a:buSzPct val="100000"/>
              <a:buFont typeface="Arial"/>
              <a:buChar char="•"/>
              <a:defRPr sz="1200">
                <a:latin typeface="+mj-lt"/>
                <a:ea typeface="+mj-ea"/>
                <a:cs typeface="+mj-cs"/>
                <a:sym typeface="Calibri"/>
              </a:defRPr>
            </a:pPr>
            <a:r>
              <a:rPr sz="1200"/>
              <a:t>A; Tüm hastalar</a:t>
            </a:r>
          </a:p>
          <a:p>
            <a:pPr marL="457200" lvl="1">
              <a:buSzPct val="100000"/>
              <a:buFont typeface="Arial"/>
              <a:buChar char="•"/>
              <a:defRPr sz="1200">
                <a:latin typeface="+mj-lt"/>
                <a:ea typeface="+mj-ea"/>
                <a:cs typeface="+mj-cs"/>
                <a:sym typeface="Calibri"/>
              </a:defRPr>
            </a:pPr>
            <a:r>
              <a:rPr sz="1200"/>
              <a:t>B; Yüksek riskli popülasyon (del[17p], TP53 mutasyonu, del[11q], ve/veya unmutated IGHV varlığı)</a:t>
            </a:r>
          </a:p>
        </p:txBody>
      </p:sp>
      <p:sp>
        <p:nvSpPr>
          <p:cNvPr id="443" name="5 Dikdörtgen"/>
          <p:cNvSpPr txBox="1"/>
          <p:nvPr/>
        </p:nvSpPr>
        <p:spPr>
          <a:xfrm>
            <a:off x="7208362" y="5858064"/>
            <a:ext cx="2571773"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buSzPct val="100000"/>
              <a:buFont typeface="Arial"/>
              <a:buChar char="•"/>
              <a:defRPr sz="1000">
                <a:latin typeface="+mj-lt"/>
                <a:ea typeface="+mj-ea"/>
                <a:cs typeface="+mj-cs"/>
                <a:sym typeface="Calibri"/>
              </a:defRPr>
            </a:pPr>
            <a:r>
              <a:rPr sz="1000"/>
              <a:t>Birincil sonlanım noktası: PFS (IWCLL 2008 kriterlerine göre)</a:t>
            </a:r>
          </a:p>
          <a:p>
            <a:pPr>
              <a:buSzPct val="100000"/>
              <a:buFont typeface="Arial"/>
              <a:buChar char="•"/>
              <a:defRPr sz="1000">
                <a:latin typeface="+mj-lt"/>
                <a:ea typeface="+mj-ea"/>
                <a:cs typeface="+mj-cs"/>
                <a:sym typeface="Calibri"/>
              </a:defRPr>
            </a:pPr>
            <a:r>
              <a:rPr sz="1000"/>
              <a:t>İkincil sonlanım noktaları: OS, ORR</a:t>
            </a:r>
          </a:p>
        </p:txBody>
      </p:sp>
      <p:sp>
        <p:nvSpPr>
          <p:cNvPr id="444" name="6 Dikdörtgen"/>
          <p:cNvSpPr txBox="1"/>
          <p:nvPr/>
        </p:nvSpPr>
        <p:spPr>
          <a:xfrm>
            <a:off x="1738279" y="6429396"/>
            <a:ext cx="6357991" cy="34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800">
                <a:latin typeface="+mj-lt"/>
                <a:ea typeface="+mj-ea"/>
                <a:cs typeface="+mj-cs"/>
                <a:sym typeface="Calibri"/>
              </a:defRPr>
            </a:lvl1pPr>
          </a:lstStyle>
          <a:p>
            <a:r>
              <a:t>Munir T, et al. Final analysis from RESONATE: Up to six years of follow-up on ibrutinib in patients with previously treated chronic lymphocytic leukemia or small lymphocytic lymphoma. Am J Hematol. 2019;94(12):1353-1363.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Başlık 1"/>
          <p:cNvSpPr txBox="1">
            <a:spLocks noGrp="1"/>
          </p:cNvSpPr>
          <p:nvPr>
            <p:ph type="title"/>
          </p:nvPr>
        </p:nvSpPr>
        <p:spPr>
          <a:xfrm>
            <a:off x="1981200" y="274637"/>
            <a:ext cx="8229600" cy="1143004"/>
          </a:xfrm>
          <a:prstGeom prst="rect">
            <a:avLst/>
          </a:prstGeom>
        </p:spPr>
        <p:txBody>
          <a:bodyPr/>
          <a:lstStyle/>
          <a:p>
            <a:endParaRPr/>
          </a:p>
        </p:txBody>
      </p:sp>
      <p:sp>
        <p:nvSpPr>
          <p:cNvPr id="447" name="İçerik Yer Tutucusu 2"/>
          <p:cNvSpPr txBox="1">
            <a:spLocks noGrp="1"/>
          </p:cNvSpPr>
          <p:nvPr>
            <p:ph type="body" idx="1"/>
          </p:nvPr>
        </p:nvSpPr>
        <p:spPr>
          <a:xfrm>
            <a:off x="1981200" y="1600201"/>
            <a:ext cx="8229600" cy="4525963"/>
          </a:xfrm>
          <a:prstGeom prst="rect">
            <a:avLst/>
          </a:prstGeom>
        </p:spPr>
        <p:txBody>
          <a:bodyPr/>
          <a:lstStyle/>
          <a:p>
            <a:endParaRPr/>
          </a:p>
        </p:txBody>
      </p:sp>
      <p:pic>
        <p:nvPicPr>
          <p:cNvPr id="448" name="Resim 4" descr="Resim 4"/>
          <p:cNvPicPr>
            <a:picLocks noChangeAspect="1"/>
          </p:cNvPicPr>
          <p:nvPr/>
        </p:nvPicPr>
        <p:blipFill>
          <a:blip r:embed="rId3">
            <a:extLst/>
          </a:blip>
          <a:stretch>
            <a:fillRect/>
          </a:stretch>
        </p:blipFill>
        <p:spPr>
          <a:xfrm>
            <a:off x="2152650" y="365126"/>
            <a:ext cx="5064098" cy="6051861"/>
          </a:xfrm>
          <a:prstGeom prst="rect">
            <a:avLst/>
          </a:prstGeom>
          <a:ln w="12700">
            <a:miter lim="400000"/>
          </a:ln>
        </p:spPr>
      </p:pic>
      <p:sp>
        <p:nvSpPr>
          <p:cNvPr id="449" name="Dikdörtgen: Köşeleri Yuvarlatılmış 6"/>
          <p:cNvSpPr/>
          <p:nvPr/>
        </p:nvSpPr>
        <p:spPr>
          <a:xfrm>
            <a:off x="2349388" y="4884913"/>
            <a:ext cx="1923883" cy="1135564"/>
          </a:xfrm>
          <a:prstGeom prst="roundRect">
            <a:avLst>
              <a:gd name="adj" fmla="val 16667"/>
            </a:avLst>
          </a:prstGeom>
          <a:ln w="57150">
            <a:solidFill>
              <a:srgbClr val="FF0000"/>
            </a:solidFill>
          </a:ln>
        </p:spPr>
        <p:txBody>
          <a:bodyPr lIns="45718" tIns="45718" rIns="45718" bIns="45718" anchor="ctr"/>
          <a:lstStyle/>
          <a:p>
            <a:pPr algn="ctr">
              <a:defRPr>
                <a:solidFill>
                  <a:srgbClr val="FFFFFF"/>
                </a:solidFill>
              </a:defRPr>
            </a:pPr>
            <a:endParaRPr/>
          </a:p>
        </p:txBody>
      </p:sp>
      <p:sp>
        <p:nvSpPr>
          <p:cNvPr id="450" name="Metin kutusu 7"/>
          <p:cNvSpPr txBox="1"/>
          <p:nvPr/>
        </p:nvSpPr>
        <p:spPr>
          <a:xfrm>
            <a:off x="3215680" y="4725144"/>
            <a:ext cx="1963034" cy="369328"/>
          </a:xfrm>
          <a:prstGeom prst="rect">
            <a:avLst/>
          </a:prstGeom>
          <a:solidFill>
            <a:srgbClr val="FFFFFF"/>
          </a:solidFill>
          <a:ln>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kemoimmunoterapi</a:t>
            </a:r>
          </a:p>
        </p:txBody>
      </p:sp>
      <p:pic>
        <p:nvPicPr>
          <p:cNvPr id="451" name="Resim 11" descr="Resim 11"/>
          <p:cNvPicPr>
            <a:picLocks noChangeAspect="1"/>
          </p:cNvPicPr>
          <p:nvPr/>
        </p:nvPicPr>
        <p:blipFill>
          <a:blip r:embed="rId4">
            <a:extLst/>
          </a:blip>
          <a:stretch>
            <a:fillRect/>
          </a:stretch>
        </p:blipFill>
        <p:spPr>
          <a:xfrm>
            <a:off x="5406926" y="240023"/>
            <a:ext cx="4829162" cy="4712307"/>
          </a:xfrm>
          <a:prstGeom prst="rect">
            <a:avLst/>
          </a:prstGeom>
          <a:ln w="12700">
            <a:miter lim="400000"/>
          </a:ln>
        </p:spPr>
      </p:pic>
      <p:sp>
        <p:nvSpPr>
          <p:cNvPr id="452" name="Dikdörtgen: Köşeleri Yuvarlatılmış 12"/>
          <p:cNvSpPr/>
          <p:nvPr/>
        </p:nvSpPr>
        <p:spPr>
          <a:xfrm>
            <a:off x="5406926" y="3931776"/>
            <a:ext cx="4829162" cy="1020555"/>
          </a:xfrm>
          <a:prstGeom prst="roundRect">
            <a:avLst>
              <a:gd name="adj" fmla="val 16667"/>
            </a:avLst>
          </a:prstGeom>
          <a:ln w="57150">
            <a:solidFill>
              <a:srgbClr val="FF0000"/>
            </a:solidFill>
          </a:ln>
        </p:spPr>
        <p:txBody>
          <a:bodyPr lIns="45718" tIns="45718" rIns="45718" bIns="45718" anchor="ctr"/>
          <a:lstStyle/>
          <a:p>
            <a:pPr algn="ctr">
              <a:defRPr>
                <a:solidFill>
                  <a:srgbClr val="FFFFFF"/>
                </a:solidFill>
              </a:defRPr>
            </a:pPr>
            <a:endParaRPr/>
          </a:p>
        </p:txBody>
      </p:sp>
      <p:pic>
        <p:nvPicPr>
          <p:cNvPr id="453" name="Resim 14" descr="Resim 14"/>
          <p:cNvPicPr>
            <a:picLocks noChangeAspect="1"/>
          </p:cNvPicPr>
          <p:nvPr/>
        </p:nvPicPr>
        <p:blipFill>
          <a:blip r:embed="rId5">
            <a:extLst/>
          </a:blip>
          <a:srcRect t="35060" r="3042"/>
          <a:stretch>
            <a:fillRect/>
          </a:stretch>
        </p:blipFill>
        <p:spPr>
          <a:xfrm>
            <a:off x="5434817" y="5018852"/>
            <a:ext cx="4784824" cy="1398136"/>
          </a:xfrm>
          <a:prstGeom prst="rect">
            <a:avLst/>
          </a:prstGeom>
          <a:ln w="12700">
            <a:miter lim="400000"/>
          </a:ln>
        </p:spPr>
      </p:pic>
      <p:sp>
        <p:nvSpPr>
          <p:cNvPr id="454" name="Dikdörtgen: Köşeleri Yuvarlatılmış 15"/>
          <p:cNvSpPr/>
          <p:nvPr/>
        </p:nvSpPr>
        <p:spPr>
          <a:xfrm>
            <a:off x="5477290" y="4968992"/>
            <a:ext cx="4784824" cy="1349744"/>
          </a:xfrm>
          <a:prstGeom prst="roundRect">
            <a:avLst>
              <a:gd name="adj" fmla="val 16667"/>
            </a:avLst>
          </a:prstGeom>
          <a:ln w="57150">
            <a:solidFill>
              <a:srgbClr val="FF0000"/>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P spid="450" grpId="2" animBg="1" advAuto="0"/>
      <p:bldP spid="451" grpId="3" animBg="1" advAuto="0"/>
      <p:bldP spid="452" grpId="4" animBg="1" advAuto="0"/>
      <p:bldP spid="453" grpId="5" animBg="1" advAuto="0"/>
      <p:bldP spid="454" grpId="6"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Başlık 1"/>
          <p:cNvSpPr txBox="1">
            <a:spLocks noGrp="1"/>
          </p:cNvSpPr>
          <p:nvPr>
            <p:ph type="title"/>
          </p:nvPr>
        </p:nvSpPr>
        <p:spPr>
          <a:xfrm>
            <a:off x="1808421" y="69058"/>
            <a:ext cx="7886701" cy="749166"/>
          </a:xfrm>
          <a:prstGeom prst="rect">
            <a:avLst/>
          </a:prstGeom>
        </p:spPr>
        <p:txBody>
          <a:bodyPr/>
          <a:lstStyle>
            <a:lvl1pPr>
              <a:defRPr sz="4000"/>
            </a:lvl1pPr>
          </a:lstStyle>
          <a:p>
            <a:r>
              <a:t>Sonuçlar…</a:t>
            </a:r>
          </a:p>
        </p:txBody>
      </p:sp>
      <p:pic>
        <p:nvPicPr>
          <p:cNvPr id="459" name="İçerik Yer Tutucusu 7" descr="İçerik Yer Tutucusu 7"/>
          <p:cNvPicPr>
            <a:picLocks noChangeAspect="1"/>
          </p:cNvPicPr>
          <p:nvPr/>
        </p:nvPicPr>
        <p:blipFill>
          <a:blip r:embed="rId3">
            <a:extLst/>
          </a:blip>
          <a:stretch>
            <a:fillRect/>
          </a:stretch>
        </p:blipFill>
        <p:spPr>
          <a:xfrm>
            <a:off x="1966377" y="903199"/>
            <a:ext cx="3042306" cy="2244932"/>
          </a:xfrm>
          <a:prstGeom prst="rect">
            <a:avLst/>
          </a:prstGeom>
          <a:ln w="12700">
            <a:miter lim="400000"/>
          </a:ln>
        </p:spPr>
      </p:pic>
      <p:pic>
        <p:nvPicPr>
          <p:cNvPr id="460" name="Resim 11" descr="Resim 11"/>
          <p:cNvPicPr>
            <a:picLocks noChangeAspect="1"/>
          </p:cNvPicPr>
          <p:nvPr/>
        </p:nvPicPr>
        <p:blipFill>
          <a:blip r:embed="rId4">
            <a:extLst/>
          </a:blip>
          <a:stretch>
            <a:fillRect/>
          </a:stretch>
        </p:blipFill>
        <p:spPr>
          <a:xfrm>
            <a:off x="6569450" y="1074230"/>
            <a:ext cx="3435318" cy="5313501"/>
          </a:xfrm>
          <a:prstGeom prst="rect">
            <a:avLst/>
          </a:prstGeom>
          <a:ln>
            <a:solidFill>
              <a:srgbClr val="000000"/>
            </a:solidFill>
          </a:ln>
        </p:spPr>
      </p:pic>
      <p:pic>
        <p:nvPicPr>
          <p:cNvPr id="461" name="Resim 2" descr="Resim 2"/>
          <p:cNvPicPr>
            <a:picLocks noChangeAspect="1"/>
          </p:cNvPicPr>
          <p:nvPr/>
        </p:nvPicPr>
        <p:blipFill>
          <a:blip r:embed="rId5">
            <a:extLst/>
          </a:blip>
          <a:srcRect l="5300" t="3000" r="48734" b="65888"/>
          <a:stretch>
            <a:fillRect/>
          </a:stretch>
        </p:blipFill>
        <p:spPr>
          <a:xfrm>
            <a:off x="7383296" y="2763796"/>
            <a:ext cx="3141985" cy="1934313"/>
          </a:xfrm>
          <a:prstGeom prst="rect">
            <a:avLst/>
          </a:prstGeom>
          <a:ln>
            <a:solidFill>
              <a:srgbClr val="000000"/>
            </a:solidFill>
          </a:ln>
        </p:spPr>
      </p:pic>
      <p:pic>
        <p:nvPicPr>
          <p:cNvPr id="462" name="Resim 3" descr="Resim 3"/>
          <p:cNvPicPr>
            <a:picLocks noChangeAspect="1"/>
          </p:cNvPicPr>
          <p:nvPr/>
        </p:nvPicPr>
        <p:blipFill>
          <a:blip r:embed="rId6">
            <a:extLst/>
          </a:blip>
          <a:stretch>
            <a:fillRect/>
          </a:stretch>
        </p:blipFill>
        <p:spPr>
          <a:xfrm>
            <a:off x="2203315" y="3725903"/>
            <a:ext cx="3104321" cy="291097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Başlık 1"/>
          <p:cNvSpPr txBox="1">
            <a:spLocks noGrp="1"/>
          </p:cNvSpPr>
          <p:nvPr>
            <p:ph type="title"/>
          </p:nvPr>
        </p:nvSpPr>
        <p:spPr>
          <a:xfrm>
            <a:off x="2084070" y="2834002"/>
            <a:ext cx="7886701" cy="1325566"/>
          </a:xfrm>
          <a:prstGeom prst="rect">
            <a:avLst/>
          </a:prstGeom>
        </p:spPr>
        <p:txBody>
          <a:bodyPr/>
          <a:lstStyle/>
          <a:p>
            <a:r>
              <a:t>Acalabrutinib</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Başlık 1"/>
          <p:cNvSpPr txBox="1">
            <a:spLocks noGrp="1"/>
          </p:cNvSpPr>
          <p:nvPr>
            <p:ph type="title"/>
          </p:nvPr>
        </p:nvSpPr>
        <p:spPr>
          <a:xfrm>
            <a:off x="1981200" y="274637"/>
            <a:ext cx="8229600" cy="1143004"/>
          </a:xfrm>
          <a:prstGeom prst="rect">
            <a:avLst/>
          </a:prstGeom>
        </p:spPr>
        <p:txBody>
          <a:bodyPr/>
          <a:lstStyle/>
          <a:p>
            <a:endParaRPr/>
          </a:p>
        </p:txBody>
      </p:sp>
      <p:sp>
        <p:nvSpPr>
          <p:cNvPr id="469" name="İçerik Yer Tutucusu 2"/>
          <p:cNvSpPr txBox="1">
            <a:spLocks noGrp="1"/>
          </p:cNvSpPr>
          <p:nvPr>
            <p:ph type="body" sz="half" idx="1"/>
          </p:nvPr>
        </p:nvSpPr>
        <p:spPr>
          <a:xfrm>
            <a:off x="2152650" y="1825625"/>
            <a:ext cx="3886200" cy="4351338"/>
          </a:xfrm>
          <a:prstGeom prst="rect">
            <a:avLst/>
          </a:prstGeom>
        </p:spPr>
        <p:txBody>
          <a:bodyPr/>
          <a:lstStyle/>
          <a:p>
            <a:endParaRPr/>
          </a:p>
        </p:txBody>
      </p:sp>
      <p:pic>
        <p:nvPicPr>
          <p:cNvPr id="470" name="Resim 5" descr="Resim 5"/>
          <p:cNvPicPr>
            <a:picLocks noChangeAspect="1"/>
          </p:cNvPicPr>
          <p:nvPr/>
        </p:nvPicPr>
        <p:blipFill>
          <a:blip r:embed="rId3">
            <a:extLst/>
          </a:blip>
          <a:stretch>
            <a:fillRect/>
          </a:stretch>
        </p:blipFill>
        <p:spPr>
          <a:xfrm>
            <a:off x="1970578" y="3088712"/>
            <a:ext cx="8136544" cy="2463320"/>
          </a:xfrm>
          <a:prstGeom prst="rect">
            <a:avLst/>
          </a:prstGeom>
          <a:ln>
            <a:solidFill>
              <a:srgbClr val="000000"/>
            </a:solidFill>
          </a:ln>
        </p:spPr>
      </p:pic>
      <p:pic>
        <p:nvPicPr>
          <p:cNvPr id="471" name="Resim 7" descr="Resim 7"/>
          <p:cNvPicPr>
            <a:picLocks noChangeAspect="1"/>
          </p:cNvPicPr>
          <p:nvPr/>
        </p:nvPicPr>
        <p:blipFill>
          <a:blip r:embed="rId4">
            <a:extLst/>
          </a:blip>
          <a:stretch>
            <a:fillRect/>
          </a:stretch>
        </p:blipFill>
        <p:spPr>
          <a:xfrm>
            <a:off x="1970581" y="488012"/>
            <a:ext cx="8136543" cy="2405353"/>
          </a:xfrm>
          <a:prstGeom prst="rect">
            <a:avLst/>
          </a:prstGeom>
          <a:ln>
            <a:solidFill>
              <a:srgbClr val="000000"/>
            </a:solidFill>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1 Başlık"/>
          <p:cNvSpPr txBox="1">
            <a:spLocks noGrp="1"/>
          </p:cNvSpPr>
          <p:nvPr>
            <p:ph type="title"/>
          </p:nvPr>
        </p:nvSpPr>
        <p:spPr>
          <a:xfrm>
            <a:off x="1981200" y="274635"/>
            <a:ext cx="8229600" cy="457116"/>
          </a:xfrm>
          <a:prstGeom prst="rect">
            <a:avLst/>
          </a:prstGeom>
          <a:solidFill>
            <a:srgbClr val="DFA7A6"/>
          </a:solidFill>
        </p:spPr>
        <p:txBody>
          <a:bodyPr/>
          <a:lstStyle>
            <a:lvl1pPr>
              <a:defRPr sz="1800" b="1"/>
            </a:lvl1pPr>
          </a:lstStyle>
          <a:p>
            <a:r>
              <a:t>FAZ 3 ASCEND Trial; Acalabrutinib vs Idelalisib + Rituximab veya BR</a:t>
            </a:r>
          </a:p>
        </p:txBody>
      </p:sp>
      <p:sp>
        <p:nvSpPr>
          <p:cNvPr id="476" name="Text Box 45"/>
          <p:cNvSpPr txBox="1">
            <a:spLocks noGrp="1"/>
          </p:cNvSpPr>
          <p:nvPr>
            <p:ph type="body" sz="quarter" idx="1"/>
          </p:nvPr>
        </p:nvSpPr>
        <p:spPr>
          <a:xfrm>
            <a:off x="2074056" y="4825591"/>
            <a:ext cx="8043889" cy="1508114"/>
          </a:xfrm>
          <a:prstGeom prst="rect">
            <a:avLst/>
          </a:prstGeom>
        </p:spPr>
        <p:txBody>
          <a:bodyPr/>
          <a:lstStyle/>
          <a:p>
            <a:pPr marL="0" indent="0">
              <a:spcBef>
                <a:spcPts val="0"/>
              </a:spcBef>
              <a:buFontTx/>
              <a:buChar char="▪"/>
              <a:defRPr sz="1600"/>
            </a:pPr>
            <a:r>
              <a:t>Randomize, açık erişimli, FAZ 3, uluslararası</a:t>
            </a:r>
            <a:endParaRPr sz="2800">
              <a:solidFill>
                <a:srgbClr val="FEFDDE"/>
              </a:solidFill>
              <a:latin typeface="Arial"/>
              <a:ea typeface="Arial"/>
              <a:cs typeface="Arial"/>
              <a:sym typeface="Arial"/>
            </a:endParaRPr>
          </a:p>
          <a:p>
            <a:pPr marL="400050" lvl="1" indent="0">
              <a:spcBef>
                <a:spcPts val="0"/>
              </a:spcBef>
              <a:defRPr sz="1400" b="1"/>
            </a:pPr>
            <a:r>
              <a:t>BCL-2 ve BTK inhibitörüne maruziyeti olmayan ve ECOG ≤2 olan n: 310 r/r KLL olgusu</a:t>
            </a:r>
            <a:endParaRPr sz="2600">
              <a:solidFill>
                <a:srgbClr val="FEFDDE"/>
              </a:solidFill>
              <a:latin typeface="Arial"/>
              <a:ea typeface="Arial"/>
              <a:cs typeface="Arial"/>
              <a:sym typeface="Arial"/>
            </a:endParaRPr>
          </a:p>
          <a:p>
            <a:pPr marL="0" indent="0">
              <a:spcBef>
                <a:spcPts val="0"/>
              </a:spcBef>
              <a:buFontTx/>
              <a:buChar char="▪"/>
              <a:defRPr sz="1600"/>
            </a:pPr>
            <a:r>
              <a:t>Sınıflandırma</a:t>
            </a:r>
            <a:endParaRPr sz="2800">
              <a:solidFill>
                <a:srgbClr val="FEFDDE"/>
              </a:solidFill>
              <a:latin typeface="Arial"/>
              <a:ea typeface="Arial"/>
              <a:cs typeface="Arial"/>
              <a:sym typeface="Arial"/>
            </a:endParaRPr>
          </a:p>
          <a:p>
            <a:pPr marL="400050" lvl="1" indent="0">
              <a:spcBef>
                <a:spcPts val="0"/>
              </a:spcBef>
              <a:defRPr sz="1400"/>
            </a:pPr>
            <a:r>
              <a:t>Del(17p)(var vs yok), ECOG (0/1 vs 2), </a:t>
            </a:r>
            <a:r>
              <a:rPr>
                <a:latin typeface="Chalkboard SE Bold"/>
                <a:ea typeface="Chalkboard SE Bold"/>
                <a:cs typeface="Chalkboard SE Bold"/>
                <a:sym typeface="Chalkboard SE Bold"/>
              </a:rPr>
              <a:t>önceki tedavi sayısı(1-3 vs ≥4) </a:t>
            </a:r>
            <a:endParaRPr sz="2600">
              <a:solidFill>
                <a:srgbClr val="FEFDDE"/>
              </a:solidFill>
              <a:latin typeface="Arial"/>
              <a:ea typeface="Arial"/>
              <a:cs typeface="Arial"/>
              <a:sym typeface="Arial"/>
            </a:endParaRPr>
          </a:p>
          <a:p>
            <a:pPr marL="0" indent="0">
              <a:spcBef>
                <a:spcPts val="0"/>
              </a:spcBef>
              <a:buFontTx/>
              <a:buChar char="▪"/>
              <a:defRPr sz="1600"/>
            </a:pPr>
            <a:r>
              <a:t>Primer sonlanım; PFS</a:t>
            </a:r>
            <a:endParaRPr sz="2800">
              <a:solidFill>
                <a:srgbClr val="FEFDDE"/>
              </a:solidFill>
              <a:latin typeface="Arial"/>
              <a:ea typeface="Arial"/>
              <a:cs typeface="Arial"/>
              <a:sym typeface="Arial"/>
            </a:endParaRPr>
          </a:p>
          <a:p>
            <a:pPr marL="0" indent="0">
              <a:spcBef>
                <a:spcPts val="0"/>
              </a:spcBef>
              <a:buFontTx/>
              <a:buChar char="▪"/>
              <a:defRPr sz="1600"/>
            </a:pPr>
            <a:r>
              <a:t>Sekonder sonlanım; </a:t>
            </a:r>
            <a:r>
              <a:rPr>
                <a:latin typeface="Arial"/>
                <a:ea typeface="Arial"/>
                <a:cs typeface="Arial"/>
                <a:sym typeface="Arial"/>
              </a:rPr>
              <a:t>Toplam yanıt,remisyon süresi, toplam sağkalım</a:t>
            </a:r>
          </a:p>
        </p:txBody>
      </p:sp>
      <p:grpSp>
        <p:nvGrpSpPr>
          <p:cNvPr id="479" name="Rectangle 49"/>
          <p:cNvGrpSpPr/>
          <p:nvPr/>
        </p:nvGrpSpPr>
        <p:grpSpPr>
          <a:xfrm>
            <a:off x="2423297" y="3468917"/>
            <a:ext cx="6165085" cy="419462"/>
            <a:chOff x="-1" y="-1"/>
            <a:chExt cx="6165083" cy="419460"/>
          </a:xfrm>
        </p:grpSpPr>
        <p:sp>
          <p:nvSpPr>
            <p:cNvPr id="477" name="Dikdörtgen"/>
            <p:cNvSpPr/>
            <p:nvPr/>
          </p:nvSpPr>
          <p:spPr>
            <a:xfrm>
              <a:off x="486672" y="-1"/>
              <a:ext cx="5678410" cy="419460"/>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478" name="Acalabrutinib 100 mg…"/>
            <p:cNvSpPr txBox="1"/>
            <p:nvPr/>
          </p:nvSpPr>
          <p:spPr>
            <a:xfrm>
              <a:off x="-1" y="29168"/>
              <a:ext cx="6055000" cy="3693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b="1">
                  <a:solidFill>
                    <a:srgbClr val="FFFFFF"/>
                  </a:solidFill>
                  <a:latin typeface="+mj-lt"/>
                  <a:ea typeface="+mj-ea"/>
                  <a:cs typeface="+mj-cs"/>
                  <a:sym typeface="Calibri"/>
                </a:defRPr>
              </a:lvl1pPr>
            </a:lstStyle>
            <a:p>
              <a:r>
                <a:t>Acalabrutinib(n = 155) VS IR /BR(n = 155)</a:t>
              </a:r>
            </a:p>
          </p:txBody>
        </p:sp>
      </p:grpSp>
      <p:pic>
        <p:nvPicPr>
          <p:cNvPr id="480" name="Picture 2" descr="Picture 2"/>
          <p:cNvPicPr>
            <a:picLocks noChangeAspect="1"/>
          </p:cNvPicPr>
          <p:nvPr/>
        </p:nvPicPr>
        <p:blipFill>
          <a:blip r:embed="rId2">
            <a:extLst/>
          </a:blip>
          <a:stretch>
            <a:fillRect/>
          </a:stretch>
        </p:blipFill>
        <p:spPr>
          <a:xfrm>
            <a:off x="1885479" y="1097970"/>
            <a:ext cx="3589450" cy="2270257"/>
          </a:xfrm>
          <a:prstGeom prst="rect">
            <a:avLst/>
          </a:prstGeom>
          <a:ln w="12700">
            <a:miter lim="400000"/>
          </a:ln>
        </p:spPr>
      </p:pic>
      <p:pic>
        <p:nvPicPr>
          <p:cNvPr id="481" name="Picture 3" descr="Picture 3"/>
          <p:cNvPicPr>
            <a:picLocks noChangeAspect="1"/>
          </p:cNvPicPr>
          <p:nvPr/>
        </p:nvPicPr>
        <p:blipFill>
          <a:blip r:embed="rId3">
            <a:extLst/>
          </a:blip>
          <a:stretch>
            <a:fillRect/>
          </a:stretch>
        </p:blipFill>
        <p:spPr>
          <a:xfrm>
            <a:off x="6302157" y="1097970"/>
            <a:ext cx="3095630" cy="2106815"/>
          </a:xfrm>
          <a:prstGeom prst="rect">
            <a:avLst/>
          </a:prstGeom>
          <a:ln w="12700">
            <a:miter lim="400000"/>
          </a:ln>
        </p:spPr>
      </p:pic>
      <p:sp>
        <p:nvSpPr>
          <p:cNvPr id="482" name="10 Dikdörtgen"/>
          <p:cNvSpPr txBox="1"/>
          <p:nvPr/>
        </p:nvSpPr>
        <p:spPr>
          <a:xfrm>
            <a:off x="2309781" y="6488668"/>
            <a:ext cx="3857664"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200" spc="-10">
                <a:solidFill>
                  <a:srgbClr val="455560"/>
                </a:solidFill>
                <a:latin typeface="+mj-lt"/>
                <a:ea typeface="+mj-ea"/>
                <a:cs typeface="+mj-cs"/>
                <a:sym typeface="Calibri"/>
              </a:defRPr>
            </a:lvl1pPr>
          </a:lstStyle>
          <a:p>
            <a:r>
              <a:t>Ghia. JCO. 2020;38:2849.</a:t>
            </a:r>
          </a:p>
        </p:txBody>
      </p:sp>
      <p:sp>
        <p:nvSpPr>
          <p:cNvPr id="483" name="Medyan izlem 47 ay;…"/>
          <p:cNvSpPr txBox="1"/>
          <p:nvPr/>
        </p:nvSpPr>
        <p:spPr>
          <a:xfrm>
            <a:off x="3051750" y="3896169"/>
            <a:ext cx="3279099" cy="52321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Chalkboard SE Regular"/>
                <a:ea typeface="Chalkboard SE Regular"/>
                <a:cs typeface="Chalkboard SE Regular"/>
                <a:sym typeface="Chalkboard SE Regular"/>
              </a:defRPr>
            </a:pPr>
            <a:r>
              <a:rPr sz="1400"/>
              <a:t>Medyan izlem 47 ay; </a:t>
            </a:r>
          </a:p>
          <a:p>
            <a:pPr>
              <a:defRPr sz="1400">
                <a:latin typeface="Chalkboard SE Regular"/>
                <a:ea typeface="Chalkboard SE Regular"/>
                <a:cs typeface="Chalkboard SE Regular"/>
                <a:sym typeface="Chalkboard SE Regular"/>
              </a:defRPr>
            </a:pPr>
            <a:r>
              <a:rPr sz="1400"/>
              <a:t>Acalabrutinib kolunda 42 aylık PFS:%62</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Başlık 1"/>
          <p:cNvSpPr txBox="1">
            <a:spLocks noGrp="1"/>
          </p:cNvSpPr>
          <p:nvPr>
            <p:ph type="title"/>
          </p:nvPr>
        </p:nvSpPr>
        <p:spPr>
          <a:xfrm>
            <a:off x="1981200" y="274637"/>
            <a:ext cx="8229600" cy="1143004"/>
          </a:xfrm>
          <a:prstGeom prst="rect">
            <a:avLst/>
          </a:prstGeom>
        </p:spPr>
        <p:txBody>
          <a:bodyPr/>
          <a:lstStyle/>
          <a:p>
            <a:endParaRPr/>
          </a:p>
        </p:txBody>
      </p:sp>
      <p:sp>
        <p:nvSpPr>
          <p:cNvPr id="486" name="İçerik Yer Tutucusu 2"/>
          <p:cNvSpPr txBox="1">
            <a:spLocks noGrp="1"/>
          </p:cNvSpPr>
          <p:nvPr>
            <p:ph type="body" sz="half" idx="1"/>
          </p:nvPr>
        </p:nvSpPr>
        <p:spPr>
          <a:xfrm>
            <a:off x="2152650" y="1825625"/>
            <a:ext cx="3886200" cy="4351338"/>
          </a:xfrm>
          <a:prstGeom prst="rect">
            <a:avLst/>
          </a:prstGeom>
        </p:spPr>
        <p:txBody>
          <a:bodyPr/>
          <a:lstStyle/>
          <a:p>
            <a:endParaRPr/>
          </a:p>
        </p:txBody>
      </p:sp>
      <p:pic>
        <p:nvPicPr>
          <p:cNvPr id="487" name="Resim 5" descr="Resim 5"/>
          <p:cNvPicPr>
            <a:picLocks noChangeAspect="1"/>
          </p:cNvPicPr>
          <p:nvPr/>
        </p:nvPicPr>
        <p:blipFill>
          <a:blip r:embed="rId3">
            <a:extLst/>
          </a:blip>
          <a:stretch>
            <a:fillRect/>
          </a:stretch>
        </p:blipFill>
        <p:spPr>
          <a:xfrm>
            <a:off x="1856022" y="423910"/>
            <a:ext cx="4665496" cy="5442769"/>
          </a:xfrm>
          <a:prstGeom prst="rect">
            <a:avLst/>
          </a:prstGeom>
          <a:ln>
            <a:solidFill>
              <a:srgbClr val="000000"/>
            </a:solidFill>
          </a:ln>
        </p:spPr>
      </p:pic>
      <p:sp>
        <p:nvSpPr>
          <p:cNvPr id="488" name="Dikdörtgen: Köşeleri Yuvarlatılmış 6"/>
          <p:cNvSpPr/>
          <p:nvPr/>
        </p:nvSpPr>
        <p:spPr>
          <a:xfrm>
            <a:off x="1943630" y="3204902"/>
            <a:ext cx="4395686" cy="499727"/>
          </a:xfrm>
          <a:prstGeom prst="roundRect">
            <a:avLst>
              <a:gd name="adj" fmla="val 16667"/>
            </a:avLst>
          </a:prstGeom>
          <a:ln w="57150">
            <a:solidFill>
              <a:srgbClr val="00B0F0"/>
            </a:solidFill>
          </a:ln>
        </p:spPr>
        <p:txBody>
          <a:bodyPr lIns="45718" tIns="45718" rIns="45718" bIns="45718" anchor="ctr"/>
          <a:lstStyle/>
          <a:p>
            <a:pPr algn="ctr">
              <a:defRPr>
                <a:solidFill>
                  <a:srgbClr val="FFFFFF"/>
                </a:solidFill>
              </a:defRPr>
            </a:pPr>
            <a:endParaRPr/>
          </a:p>
        </p:txBody>
      </p:sp>
      <p:sp>
        <p:nvSpPr>
          <p:cNvPr id="489" name="Dikdörtgen: Köşeleri Yuvarlatılmış 7"/>
          <p:cNvSpPr/>
          <p:nvPr/>
        </p:nvSpPr>
        <p:spPr>
          <a:xfrm>
            <a:off x="1897906" y="3704626"/>
            <a:ext cx="4395688" cy="1384487"/>
          </a:xfrm>
          <a:prstGeom prst="roundRect">
            <a:avLst>
              <a:gd name="adj" fmla="val 16667"/>
            </a:avLst>
          </a:prstGeom>
          <a:ln w="57150">
            <a:solidFill>
              <a:srgbClr val="00B0F0"/>
            </a:solidFill>
          </a:ln>
        </p:spPr>
        <p:txBody>
          <a:bodyPr lIns="45718" tIns="45718" rIns="45718" bIns="45718" anchor="ctr"/>
          <a:lstStyle/>
          <a:p>
            <a:pPr algn="ctr">
              <a:defRPr>
                <a:solidFill>
                  <a:srgbClr val="FFFFFF"/>
                </a:solidFill>
              </a:defRPr>
            </a:pPr>
            <a:endParaRPr/>
          </a:p>
        </p:txBody>
      </p:sp>
      <p:pic>
        <p:nvPicPr>
          <p:cNvPr id="490" name="Picture 5" descr="Picture 5"/>
          <p:cNvPicPr>
            <a:picLocks noChangeAspect="1"/>
          </p:cNvPicPr>
          <p:nvPr/>
        </p:nvPicPr>
        <p:blipFill>
          <a:blip r:embed="rId4">
            <a:extLst/>
          </a:blip>
          <a:stretch>
            <a:fillRect/>
          </a:stretch>
        </p:blipFill>
        <p:spPr>
          <a:xfrm>
            <a:off x="7273102" y="423910"/>
            <a:ext cx="2621971" cy="2600301"/>
          </a:xfrm>
          <a:prstGeom prst="rect">
            <a:avLst/>
          </a:prstGeom>
          <a:ln>
            <a:solidFill>
              <a:srgbClr val="000000"/>
            </a:solidFill>
          </a:ln>
        </p:spPr>
      </p:pic>
      <p:pic>
        <p:nvPicPr>
          <p:cNvPr id="491" name="Picture 8" descr="Picture 8"/>
          <p:cNvPicPr>
            <a:picLocks noChangeAspect="1"/>
          </p:cNvPicPr>
          <p:nvPr/>
        </p:nvPicPr>
        <p:blipFill>
          <a:blip r:embed="rId5">
            <a:extLst/>
          </a:blip>
          <a:stretch>
            <a:fillRect/>
          </a:stretch>
        </p:blipFill>
        <p:spPr>
          <a:xfrm>
            <a:off x="7327521" y="3334495"/>
            <a:ext cx="2567551" cy="2532185"/>
          </a:xfrm>
          <a:prstGeom prst="rect">
            <a:avLst/>
          </a:prstGeom>
          <a:ln>
            <a:solidFill>
              <a:srgbClr val="000000"/>
            </a:solid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1 Başlık"/>
          <p:cNvSpPr txBox="1">
            <a:spLocks noGrp="1"/>
          </p:cNvSpPr>
          <p:nvPr>
            <p:ph type="title"/>
          </p:nvPr>
        </p:nvSpPr>
        <p:spPr>
          <a:xfrm>
            <a:off x="1981196" y="274635"/>
            <a:ext cx="5627246" cy="487148"/>
          </a:xfrm>
          <a:prstGeom prst="rect">
            <a:avLst/>
          </a:prstGeom>
        </p:spPr>
        <p:txBody>
          <a:bodyPr/>
          <a:lstStyle>
            <a:lvl1pPr defTabSz="754926">
              <a:defRPr sz="2400" b="1"/>
            </a:lvl1pPr>
          </a:lstStyle>
          <a:p>
            <a:r>
              <a:t>Normal B-Hücre Reseptör Sinyal Yolağı</a:t>
            </a:r>
          </a:p>
        </p:txBody>
      </p:sp>
      <p:pic>
        <p:nvPicPr>
          <p:cNvPr id="202" name="Picture 4" descr="Picture 4"/>
          <p:cNvPicPr>
            <a:picLocks noChangeAspect="1"/>
          </p:cNvPicPr>
          <p:nvPr/>
        </p:nvPicPr>
        <p:blipFill>
          <a:blip r:embed="rId2">
            <a:extLst/>
          </a:blip>
          <a:stretch>
            <a:fillRect/>
          </a:stretch>
        </p:blipFill>
        <p:spPr>
          <a:xfrm>
            <a:off x="2309784" y="1857363"/>
            <a:ext cx="7277452" cy="4000533"/>
          </a:xfrm>
          <a:prstGeom prst="rect">
            <a:avLst/>
          </a:prstGeom>
          <a:ln w="12700">
            <a:miter lim="400000"/>
          </a:ln>
        </p:spPr>
      </p:pic>
      <p:sp>
        <p:nvSpPr>
          <p:cNvPr id="203" name="7 Dikdörtgen"/>
          <p:cNvSpPr txBox="1"/>
          <p:nvPr/>
        </p:nvSpPr>
        <p:spPr>
          <a:xfrm>
            <a:off x="2166909" y="6072206"/>
            <a:ext cx="4038922"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455560"/>
                </a:solidFill>
                <a:latin typeface="+mj-lt"/>
                <a:ea typeface="+mj-ea"/>
                <a:cs typeface="+mj-cs"/>
                <a:sym typeface="Calibri"/>
              </a:defRPr>
            </a:lvl1pPr>
          </a:lstStyle>
          <a:p>
            <a:r>
              <a:t>Young. Nat Rev Drug Discov. 2013;12:229.</a:t>
            </a:r>
          </a:p>
        </p:txBody>
      </p:sp>
      <p:sp>
        <p:nvSpPr>
          <p:cNvPr id="204" name="5 Metin kutusu"/>
          <p:cNvSpPr txBox="1"/>
          <p:nvPr/>
        </p:nvSpPr>
        <p:spPr>
          <a:xfrm>
            <a:off x="6093526" y="810748"/>
            <a:ext cx="4500603"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20000"/>
              </a:lnSpc>
              <a:defRPr sz="1600">
                <a:latin typeface="+mj-lt"/>
                <a:ea typeface="+mj-ea"/>
                <a:cs typeface="+mj-cs"/>
                <a:sym typeface="Calibri"/>
              </a:defRPr>
            </a:pPr>
            <a:r>
              <a:rPr sz="1600"/>
              <a:t>BTK aktivasyonu; BCR sinyal yolağı için esansiyel</a:t>
            </a:r>
          </a:p>
          <a:p>
            <a:pPr>
              <a:lnSpc>
                <a:spcPct val="120000"/>
              </a:lnSpc>
              <a:buSzPct val="100000"/>
              <a:buFont typeface="Arial"/>
              <a:buChar char="•"/>
              <a:defRPr sz="1600">
                <a:latin typeface="+mj-lt"/>
                <a:ea typeface="+mj-ea"/>
                <a:cs typeface="+mj-cs"/>
                <a:sym typeface="Calibri"/>
              </a:defRPr>
            </a:pPr>
            <a:r>
              <a:rPr sz="1600"/>
              <a:t>Normal ve malign B hücrede</a:t>
            </a:r>
          </a:p>
          <a:p>
            <a:pPr marL="457200" lvl="1">
              <a:lnSpc>
                <a:spcPct val="120000"/>
              </a:lnSpc>
              <a:buSzPct val="100000"/>
              <a:buFont typeface="Arial"/>
              <a:buChar char="•"/>
              <a:defRPr sz="1600">
                <a:latin typeface="+mj-lt"/>
                <a:ea typeface="+mj-ea"/>
                <a:cs typeface="+mj-cs"/>
                <a:sym typeface="Calibri"/>
              </a:defRPr>
            </a:pPr>
            <a:r>
              <a:rPr sz="1600"/>
              <a:t>Farklılaşma</a:t>
            </a:r>
          </a:p>
          <a:p>
            <a:pPr marL="457200" lvl="1">
              <a:lnSpc>
                <a:spcPct val="120000"/>
              </a:lnSpc>
              <a:buSzPct val="100000"/>
              <a:buFont typeface="Arial"/>
              <a:buChar char="•"/>
              <a:defRPr sz="1600">
                <a:latin typeface="+mj-lt"/>
                <a:ea typeface="+mj-ea"/>
                <a:cs typeface="+mj-cs"/>
                <a:sym typeface="Calibri"/>
              </a:defRPr>
            </a:pPr>
            <a:r>
              <a:rPr sz="1600"/>
              <a:t>Çoğalma</a:t>
            </a:r>
          </a:p>
          <a:p>
            <a:pPr marL="457200" lvl="1">
              <a:lnSpc>
                <a:spcPct val="120000"/>
              </a:lnSpc>
              <a:buSzPct val="100000"/>
              <a:buFont typeface="Arial"/>
              <a:buChar char="•"/>
              <a:defRPr sz="1600">
                <a:latin typeface="+mj-lt"/>
                <a:ea typeface="+mj-ea"/>
                <a:cs typeface="+mj-cs"/>
                <a:sym typeface="Calibri"/>
              </a:defRPr>
            </a:pPr>
            <a:r>
              <a:rPr sz="1600"/>
              <a:t>Hayatta kalma</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Başlık 1"/>
          <p:cNvSpPr txBox="1">
            <a:spLocks noGrp="1"/>
          </p:cNvSpPr>
          <p:nvPr>
            <p:ph type="title"/>
          </p:nvPr>
        </p:nvSpPr>
        <p:spPr>
          <a:xfrm>
            <a:off x="1981200" y="274637"/>
            <a:ext cx="8229600" cy="1143004"/>
          </a:xfrm>
          <a:prstGeom prst="rect">
            <a:avLst/>
          </a:prstGeom>
        </p:spPr>
        <p:txBody>
          <a:bodyPr/>
          <a:lstStyle/>
          <a:p>
            <a:endParaRPr/>
          </a:p>
        </p:txBody>
      </p:sp>
      <p:sp>
        <p:nvSpPr>
          <p:cNvPr id="496" name="İçerik Yer Tutucusu 2"/>
          <p:cNvSpPr txBox="1">
            <a:spLocks noGrp="1"/>
          </p:cNvSpPr>
          <p:nvPr>
            <p:ph type="body" sz="half" idx="1"/>
          </p:nvPr>
        </p:nvSpPr>
        <p:spPr>
          <a:xfrm>
            <a:off x="2152650" y="1825625"/>
            <a:ext cx="3886200" cy="4351338"/>
          </a:xfrm>
          <a:prstGeom prst="rect">
            <a:avLst/>
          </a:prstGeom>
        </p:spPr>
        <p:txBody>
          <a:bodyPr/>
          <a:lstStyle/>
          <a:p>
            <a:endParaRPr/>
          </a:p>
        </p:txBody>
      </p:sp>
      <p:pic>
        <p:nvPicPr>
          <p:cNvPr id="497" name="Resim 5" descr="Resim 5"/>
          <p:cNvPicPr>
            <a:picLocks noChangeAspect="1"/>
          </p:cNvPicPr>
          <p:nvPr/>
        </p:nvPicPr>
        <p:blipFill>
          <a:blip r:embed="rId2">
            <a:extLst/>
          </a:blip>
          <a:stretch>
            <a:fillRect/>
          </a:stretch>
        </p:blipFill>
        <p:spPr>
          <a:xfrm>
            <a:off x="1734608" y="1488392"/>
            <a:ext cx="4418544" cy="3240867"/>
          </a:xfrm>
          <a:prstGeom prst="rect">
            <a:avLst/>
          </a:prstGeom>
          <a:ln>
            <a:solidFill>
              <a:srgbClr val="000000"/>
            </a:solidFill>
          </a:ln>
        </p:spPr>
      </p:pic>
      <p:pic>
        <p:nvPicPr>
          <p:cNvPr id="498" name="Resim 4" descr="Resim 4"/>
          <p:cNvPicPr>
            <a:picLocks noChangeAspect="1"/>
          </p:cNvPicPr>
          <p:nvPr/>
        </p:nvPicPr>
        <p:blipFill>
          <a:blip r:embed="rId3">
            <a:extLst/>
          </a:blip>
          <a:stretch>
            <a:fillRect/>
          </a:stretch>
        </p:blipFill>
        <p:spPr>
          <a:xfrm>
            <a:off x="6096001" y="3746613"/>
            <a:ext cx="4254249" cy="2525125"/>
          </a:xfrm>
          <a:prstGeom prst="rect">
            <a:avLst/>
          </a:prstGeom>
          <a:ln>
            <a:solidFill>
              <a:srgbClr val="000000"/>
            </a:solidFill>
          </a:ln>
        </p:spPr>
      </p:pic>
      <p:pic>
        <p:nvPicPr>
          <p:cNvPr id="499" name="Resim 6" descr="Resim 6"/>
          <p:cNvPicPr>
            <a:picLocks noChangeAspect="1"/>
          </p:cNvPicPr>
          <p:nvPr/>
        </p:nvPicPr>
        <p:blipFill>
          <a:blip r:embed="rId3">
            <a:extLst/>
          </a:blip>
          <a:stretch>
            <a:fillRect/>
          </a:stretch>
        </p:blipFill>
        <p:spPr>
          <a:xfrm>
            <a:off x="6096001" y="586264"/>
            <a:ext cx="4254250" cy="2724968"/>
          </a:xfrm>
          <a:prstGeom prst="rect">
            <a:avLst/>
          </a:prstGeom>
          <a:ln>
            <a:solidFill>
              <a:srgbClr val="000000"/>
            </a:solidFill>
          </a:ln>
        </p:spPr>
      </p:pic>
      <p:pic>
        <p:nvPicPr>
          <p:cNvPr id="500" name="Resim 7" descr="Resim 7"/>
          <p:cNvPicPr>
            <a:picLocks noChangeAspect="1"/>
          </p:cNvPicPr>
          <p:nvPr/>
        </p:nvPicPr>
        <p:blipFill>
          <a:blip r:embed="rId4">
            <a:extLst/>
          </a:blip>
          <a:stretch>
            <a:fillRect/>
          </a:stretch>
        </p:blipFill>
        <p:spPr>
          <a:xfrm>
            <a:off x="6159678" y="1183461"/>
            <a:ext cx="4254249" cy="4491081"/>
          </a:xfrm>
          <a:prstGeom prst="rect">
            <a:avLst/>
          </a:prstGeom>
          <a:ln>
            <a:solidFill>
              <a:srgbClr val="000000"/>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2 İçerik Yer Tutucusu"/>
          <p:cNvSpPr txBox="1">
            <a:spLocks noGrp="1"/>
          </p:cNvSpPr>
          <p:nvPr>
            <p:ph type="body" sz="half" idx="1"/>
          </p:nvPr>
        </p:nvSpPr>
        <p:spPr>
          <a:xfrm>
            <a:off x="2294510" y="545466"/>
            <a:ext cx="7602981" cy="1689476"/>
          </a:xfrm>
          <a:prstGeom prst="rect">
            <a:avLst/>
          </a:prstGeom>
        </p:spPr>
        <p:txBody>
          <a:bodyPr/>
          <a:lstStyle/>
          <a:p>
            <a:pPr marL="264031" indent="-264031" defTabSz="704087">
              <a:spcBef>
                <a:spcPts val="500"/>
              </a:spcBef>
              <a:buSzTx/>
              <a:buNone/>
              <a:defRPr sz="2400"/>
            </a:pPr>
            <a:r>
              <a:t>  </a:t>
            </a:r>
          </a:p>
          <a:p>
            <a:pPr marL="264031" indent="-264031" defTabSz="704087">
              <a:spcBef>
                <a:spcPts val="500"/>
              </a:spcBef>
              <a:buSzTx/>
              <a:buNone/>
              <a:defRPr sz="2400"/>
            </a:pPr>
            <a:endParaRPr/>
          </a:p>
          <a:p>
            <a:pPr marL="264031" indent="-264031" algn="ctr" defTabSz="704087">
              <a:spcBef>
                <a:spcPts val="500"/>
              </a:spcBef>
              <a:buSzTx/>
              <a:buNone/>
              <a:defRPr sz="2400"/>
            </a:pPr>
            <a:r>
              <a:t>R/R KLL olgularında BTK inhibitörlerinin birebir karşılaştırma çalışmaları</a:t>
            </a:r>
          </a:p>
        </p:txBody>
      </p:sp>
      <p:pic>
        <p:nvPicPr>
          <p:cNvPr id="503" name="Görüntü" descr="Görüntü"/>
          <p:cNvPicPr>
            <a:picLocks noChangeAspect="1"/>
          </p:cNvPicPr>
          <p:nvPr/>
        </p:nvPicPr>
        <p:blipFill>
          <a:blip r:embed="rId2">
            <a:extLst/>
          </a:blip>
          <a:stretch>
            <a:fillRect/>
          </a:stretch>
        </p:blipFill>
        <p:spPr>
          <a:xfrm>
            <a:off x="2974051" y="2605806"/>
            <a:ext cx="6243898" cy="3137563"/>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1 Başlık"/>
          <p:cNvSpPr txBox="1">
            <a:spLocks noGrp="1"/>
          </p:cNvSpPr>
          <p:nvPr>
            <p:ph type="title"/>
          </p:nvPr>
        </p:nvSpPr>
        <p:spPr>
          <a:xfrm>
            <a:off x="1872049" y="171089"/>
            <a:ext cx="7355110" cy="504061"/>
          </a:xfrm>
          <a:prstGeom prst="rect">
            <a:avLst/>
          </a:prstGeom>
          <a:solidFill>
            <a:srgbClr val="DFA7A6"/>
          </a:solidFill>
        </p:spPr>
        <p:txBody>
          <a:bodyPr/>
          <a:lstStyle>
            <a:lvl1pPr defTabSz="813816">
              <a:defRPr sz="1600" b="1"/>
            </a:lvl1pPr>
          </a:lstStyle>
          <a:p>
            <a:r>
              <a:t>Elevate-RR: İbrutinib (N:268) vs Acalabrutinib (N:265); Yüksek riskli R/R KLL</a:t>
            </a:r>
          </a:p>
        </p:txBody>
      </p:sp>
      <p:sp>
        <p:nvSpPr>
          <p:cNvPr id="506" name="2 İçerik Yer Tutucusu"/>
          <p:cNvSpPr txBox="1">
            <a:spLocks noGrp="1"/>
          </p:cNvSpPr>
          <p:nvPr>
            <p:ph type="body" sz="quarter" idx="1"/>
          </p:nvPr>
        </p:nvSpPr>
        <p:spPr>
          <a:xfrm>
            <a:off x="1717056" y="3672800"/>
            <a:ext cx="5939866" cy="1158243"/>
          </a:xfrm>
          <a:prstGeom prst="rect">
            <a:avLst/>
          </a:prstGeom>
          <a:solidFill>
            <a:srgbClr val="DDDDDD"/>
          </a:solidFill>
        </p:spPr>
        <p:txBody>
          <a:bodyPr/>
          <a:lstStyle/>
          <a:p>
            <a:pPr marL="137160" indent="-137160" defTabSz="731519">
              <a:spcBef>
                <a:spcPts val="300"/>
              </a:spcBef>
              <a:defRPr sz="1200">
                <a:latin typeface="Chalkboard SE Regular"/>
                <a:ea typeface="Chalkboard SE Regular"/>
                <a:cs typeface="Chalkboard SE Regular"/>
                <a:sym typeface="Chalkboard SE Regular"/>
              </a:defRPr>
            </a:pPr>
            <a:r>
              <a:t>Randomize , çok merkezli, Faz 3</a:t>
            </a:r>
          </a:p>
          <a:p>
            <a:pPr marL="137160" indent="-137160" defTabSz="731519">
              <a:spcBef>
                <a:spcPts val="300"/>
              </a:spcBef>
              <a:defRPr sz="1200">
                <a:latin typeface="Chalkboard SE Regular"/>
                <a:ea typeface="Chalkboard SE Regular"/>
                <a:cs typeface="Chalkboard SE Regular"/>
                <a:sym typeface="Chalkboard SE Regular"/>
              </a:defRPr>
            </a:pPr>
            <a:r>
              <a:t>17p / 11q delesyonu olan, ECOG 0-2, ≥ 1 sıra tedavi almış KLL olguları</a:t>
            </a:r>
          </a:p>
          <a:p>
            <a:pPr marL="137160" indent="-137160" defTabSz="731519">
              <a:spcBef>
                <a:spcPts val="300"/>
              </a:spcBef>
              <a:defRPr sz="1200">
                <a:latin typeface="Chalkboard SE Regular"/>
                <a:ea typeface="Chalkboard SE Regular"/>
                <a:cs typeface="Chalkboard SE Regular"/>
                <a:sym typeface="Chalkboard SE Regular"/>
              </a:defRPr>
            </a:pPr>
            <a:r>
              <a:t>Primer sonlanım noktası , PFS (hastalık progresyon oranları benzer)</a:t>
            </a:r>
          </a:p>
          <a:p>
            <a:pPr marL="137160" indent="-137160" defTabSz="731519">
              <a:spcBef>
                <a:spcPts val="300"/>
              </a:spcBef>
              <a:defRPr sz="1200">
                <a:latin typeface="Chalkboard SE Regular"/>
                <a:ea typeface="Chalkboard SE Regular"/>
                <a:cs typeface="Chalkboard SE Regular"/>
                <a:sym typeface="Chalkboard SE Regular"/>
              </a:defRPr>
            </a:pPr>
            <a:r>
              <a:t>İkincil sonlanım noktası , OS; tedavi ilişkili Y.E (AF-Richter tx) </a:t>
            </a:r>
          </a:p>
        </p:txBody>
      </p:sp>
      <p:sp>
        <p:nvSpPr>
          <p:cNvPr id="507" name="Text Box 15"/>
          <p:cNvSpPr txBox="1"/>
          <p:nvPr/>
        </p:nvSpPr>
        <p:spPr>
          <a:xfrm>
            <a:off x="1927225" y="6360138"/>
            <a:ext cx="7853365"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1200" spc="-10">
                <a:solidFill>
                  <a:srgbClr val="455560"/>
                </a:solidFill>
                <a:latin typeface="+mj-lt"/>
                <a:ea typeface="+mj-ea"/>
                <a:cs typeface="+mj-cs"/>
                <a:sym typeface="Calibri"/>
              </a:defRPr>
            </a:lvl1pPr>
          </a:lstStyle>
          <a:p>
            <a:r>
              <a:t>NCT02477696. Byrd. JCO. 2021;39:3441.</a:t>
            </a:r>
          </a:p>
        </p:txBody>
      </p:sp>
      <p:pic>
        <p:nvPicPr>
          <p:cNvPr id="508" name="Picture 1" descr="Picture 1"/>
          <p:cNvPicPr>
            <a:picLocks noChangeAspect="1"/>
          </p:cNvPicPr>
          <p:nvPr/>
        </p:nvPicPr>
        <p:blipFill>
          <a:blip r:embed="rId2">
            <a:extLst/>
          </a:blip>
          <a:stretch>
            <a:fillRect/>
          </a:stretch>
        </p:blipFill>
        <p:spPr>
          <a:xfrm>
            <a:off x="2120461" y="1084989"/>
            <a:ext cx="2914263" cy="1785956"/>
          </a:xfrm>
          <a:prstGeom prst="rect">
            <a:avLst/>
          </a:prstGeom>
          <a:ln w="12700">
            <a:miter lim="400000"/>
          </a:ln>
        </p:spPr>
      </p:pic>
      <p:pic>
        <p:nvPicPr>
          <p:cNvPr id="509" name="Picture 2" descr="Picture 2"/>
          <p:cNvPicPr>
            <a:picLocks noChangeAspect="1"/>
          </p:cNvPicPr>
          <p:nvPr/>
        </p:nvPicPr>
        <p:blipFill>
          <a:blip r:embed="rId3">
            <a:extLst/>
          </a:blip>
          <a:stretch>
            <a:fillRect/>
          </a:stretch>
        </p:blipFill>
        <p:spPr>
          <a:xfrm>
            <a:off x="5344048" y="1273369"/>
            <a:ext cx="4857759" cy="1603067"/>
          </a:xfrm>
          <a:prstGeom prst="rect">
            <a:avLst/>
          </a:prstGeom>
          <a:ln w="12700">
            <a:miter lim="400000"/>
          </a:ln>
        </p:spPr>
      </p:pic>
      <p:sp>
        <p:nvSpPr>
          <p:cNvPr id="510" name="8 Metin kutusu"/>
          <p:cNvSpPr txBox="1"/>
          <p:nvPr/>
        </p:nvSpPr>
        <p:spPr>
          <a:xfrm>
            <a:off x="9766734" y="1661579"/>
            <a:ext cx="331177" cy="30777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Chalkboard SE Regular"/>
                <a:ea typeface="Chalkboard SE Regular"/>
                <a:cs typeface="Chalkboard SE Regular"/>
                <a:sym typeface="Chalkboard SE Regular"/>
              </a:defRPr>
            </a:lvl1pPr>
          </a:lstStyle>
          <a:p>
            <a:r>
              <a:t>HT</a:t>
            </a:r>
          </a:p>
        </p:txBody>
      </p:sp>
      <p:sp>
        <p:nvSpPr>
          <p:cNvPr id="511" name="9 Metin kutusu"/>
          <p:cNvSpPr txBox="1"/>
          <p:nvPr/>
        </p:nvSpPr>
        <p:spPr>
          <a:xfrm>
            <a:off x="5955058" y="1665548"/>
            <a:ext cx="1522221" cy="30777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latin typeface="Chalkboard SE Regular"/>
                <a:ea typeface="Chalkboard SE Regular"/>
                <a:cs typeface="Chalkboard SE Regular"/>
                <a:sym typeface="Chalkboard SE Regular"/>
              </a:defRPr>
            </a:lvl1pPr>
          </a:lstStyle>
          <a:p>
            <a:r>
              <a:t>Kardiyak Aritmi</a:t>
            </a:r>
          </a:p>
        </p:txBody>
      </p:sp>
      <p:sp>
        <p:nvSpPr>
          <p:cNvPr id="512" name="10 Metin kutusu"/>
          <p:cNvSpPr txBox="1"/>
          <p:nvPr/>
        </p:nvSpPr>
        <p:spPr>
          <a:xfrm>
            <a:off x="2904180" y="5147348"/>
            <a:ext cx="3357586" cy="954103"/>
          </a:xfrm>
          <a:prstGeom prst="rect">
            <a:avLst/>
          </a:prstGeom>
          <a:solidFill>
            <a:srgbClr val="BFB1D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Arial"/>
              <a:buChar char="•"/>
              <a:defRPr sz="1400">
                <a:latin typeface="+mj-lt"/>
                <a:ea typeface="+mj-ea"/>
                <a:cs typeface="+mj-cs"/>
                <a:sym typeface="Calibri"/>
              </a:defRPr>
            </a:pPr>
            <a:r>
              <a:rPr sz="1400"/>
              <a:t>Major kanama açısından fark yok</a:t>
            </a:r>
          </a:p>
          <a:p>
            <a:pPr>
              <a:buSzPct val="100000"/>
              <a:buFont typeface="Arial"/>
              <a:buChar char="•"/>
              <a:defRPr sz="1400">
                <a:latin typeface="+mj-lt"/>
                <a:ea typeface="+mj-ea"/>
                <a:cs typeface="+mj-cs"/>
                <a:sym typeface="Calibri"/>
              </a:defRPr>
            </a:pPr>
            <a:r>
              <a:rPr sz="1400"/>
              <a:t>Herhangi bir derece kanama, diyare ve artralji için; Acalabrutinib kolunda kümülatif olay daha az</a:t>
            </a:r>
          </a:p>
        </p:txBody>
      </p:sp>
      <p:sp>
        <p:nvSpPr>
          <p:cNvPr id="513" name="Herhangi bir derece:…"/>
          <p:cNvSpPr txBox="1"/>
          <p:nvPr/>
        </p:nvSpPr>
        <p:spPr>
          <a:xfrm>
            <a:off x="7609372" y="5324680"/>
            <a:ext cx="2288443" cy="738660"/>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Chalkboard SE Regular"/>
                <a:ea typeface="Chalkboard SE Regular"/>
                <a:cs typeface="Chalkboard SE Regular"/>
                <a:sym typeface="Chalkboard SE Regular"/>
              </a:defRPr>
            </a:pPr>
            <a:r>
              <a:rPr sz="1400"/>
              <a:t>Herhangi bir derece: </a:t>
            </a:r>
          </a:p>
          <a:p>
            <a:pPr>
              <a:defRPr sz="1400">
                <a:latin typeface="Chalkboard SE Regular"/>
                <a:ea typeface="Chalkboard SE Regular"/>
                <a:cs typeface="Chalkboard SE Regular"/>
                <a:sym typeface="Chalkboard SE Regular"/>
              </a:defRPr>
            </a:pPr>
            <a:r>
              <a:rPr sz="1400"/>
              <a:t>AF: iBR %15.6 VS ACA %9</a:t>
            </a:r>
          </a:p>
          <a:p>
            <a:pPr>
              <a:defRPr sz="1400">
                <a:latin typeface="Chalkboard SE Regular"/>
                <a:ea typeface="Chalkboard SE Regular"/>
                <a:cs typeface="Chalkboard SE Regular"/>
                <a:sym typeface="Chalkboard SE Regular"/>
              </a:defRPr>
            </a:pPr>
            <a:r>
              <a:rPr sz="1400"/>
              <a:t>HT; İBR: %22.8 ACA: %8.6</a:t>
            </a:r>
          </a:p>
        </p:txBody>
      </p:sp>
      <p:sp>
        <p:nvSpPr>
          <p:cNvPr id="514" name="Non -inferiority çalışması"/>
          <p:cNvSpPr txBox="1"/>
          <p:nvPr/>
        </p:nvSpPr>
        <p:spPr>
          <a:xfrm>
            <a:off x="7386449" y="2969948"/>
            <a:ext cx="2062420" cy="30777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Chalkboard SE Regular"/>
                <a:ea typeface="Chalkboard SE Regular"/>
                <a:cs typeface="Chalkboard SE Regular"/>
                <a:sym typeface="Chalkboard SE Regular"/>
              </a:defRPr>
            </a:lvl1pPr>
          </a:lstStyle>
          <a:p>
            <a:r>
              <a:t>Non -inferiority çalışması</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Başlık 4"/>
          <p:cNvSpPr txBox="1">
            <a:spLocks noGrp="1"/>
          </p:cNvSpPr>
          <p:nvPr>
            <p:ph type="title"/>
          </p:nvPr>
        </p:nvSpPr>
        <p:spPr>
          <a:xfrm>
            <a:off x="1981200" y="274637"/>
            <a:ext cx="8229600" cy="1143004"/>
          </a:xfrm>
          <a:prstGeom prst="rect">
            <a:avLst/>
          </a:prstGeom>
        </p:spPr>
        <p:txBody>
          <a:bodyPr/>
          <a:lstStyle/>
          <a:p>
            <a:endParaRPr/>
          </a:p>
        </p:txBody>
      </p:sp>
      <p:sp>
        <p:nvSpPr>
          <p:cNvPr id="517" name="İçerik Yer Tutucusu 5"/>
          <p:cNvSpPr txBox="1">
            <a:spLocks noGrp="1"/>
          </p:cNvSpPr>
          <p:nvPr>
            <p:ph type="body" idx="1"/>
          </p:nvPr>
        </p:nvSpPr>
        <p:spPr>
          <a:xfrm>
            <a:off x="1981200" y="1600201"/>
            <a:ext cx="8229600" cy="4525963"/>
          </a:xfrm>
          <a:prstGeom prst="rect">
            <a:avLst/>
          </a:prstGeom>
        </p:spPr>
        <p:txBody>
          <a:bodyPr/>
          <a:lstStyle/>
          <a:p>
            <a:endParaRPr/>
          </a:p>
        </p:txBody>
      </p:sp>
      <p:pic>
        <p:nvPicPr>
          <p:cNvPr id="518" name="Resim 7" descr="Resim 7"/>
          <p:cNvPicPr>
            <a:picLocks noChangeAspect="1"/>
          </p:cNvPicPr>
          <p:nvPr/>
        </p:nvPicPr>
        <p:blipFill>
          <a:blip r:embed="rId2">
            <a:extLst/>
          </a:blip>
          <a:stretch>
            <a:fillRect/>
          </a:stretch>
        </p:blipFill>
        <p:spPr>
          <a:xfrm>
            <a:off x="2016682" y="324654"/>
            <a:ext cx="8345069" cy="2048163"/>
          </a:xfrm>
          <a:prstGeom prst="rect">
            <a:avLst/>
          </a:prstGeom>
          <a:ln>
            <a:solidFill>
              <a:srgbClr val="000000"/>
            </a:solidFill>
          </a:ln>
        </p:spPr>
      </p:pic>
      <p:sp>
        <p:nvSpPr>
          <p:cNvPr id="519" name="Metin kutusu 2"/>
          <p:cNvSpPr txBox="1"/>
          <p:nvPr/>
        </p:nvSpPr>
        <p:spPr>
          <a:xfrm>
            <a:off x="2876732" y="632284"/>
            <a:ext cx="6438536" cy="461661"/>
          </a:xfrm>
          <a:prstGeom prst="rect">
            <a:avLst/>
          </a:prstGeom>
          <a:solidFill>
            <a:srgbClr val="FF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a:latin typeface="+mj-lt"/>
                <a:ea typeface="+mj-ea"/>
                <a:cs typeface="+mj-cs"/>
                <a:sym typeface="Calibri"/>
              </a:defRPr>
            </a:lvl1pPr>
          </a:lstStyle>
          <a:p>
            <a:r>
              <a:t>ALPINE: RR KLL ‘de Zanubrutinib vs Ibrutinib</a:t>
            </a:r>
          </a:p>
        </p:txBody>
      </p:sp>
      <p:pic>
        <p:nvPicPr>
          <p:cNvPr id="520" name="Resim 8" descr="Resim 8"/>
          <p:cNvPicPr>
            <a:picLocks noChangeAspect="1"/>
          </p:cNvPicPr>
          <p:nvPr/>
        </p:nvPicPr>
        <p:blipFill>
          <a:blip r:embed="rId3">
            <a:extLst/>
          </a:blip>
          <a:stretch>
            <a:fillRect/>
          </a:stretch>
        </p:blipFill>
        <p:spPr>
          <a:xfrm>
            <a:off x="1919537" y="2996951"/>
            <a:ext cx="2679283" cy="2048163"/>
          </a:xfrm>
          <a:prstGeom prst="rect">
            <a:avLst/>
          </a:prstGeom>
          <a:ln w="12700">
            <a:miter lim="400000"/>
          </a:ln>
        </p:spPr>
      </p:pic>
      <p:graphicFrame>
        <p:nvGraphicFramePr>
          <p:cNvPr id="521" name="Group 3"/>
          <p:cNvGraphicFramePr/>
          <p:nvPr/>
        </p:nvGraphicFramePr>
        <p:xfrm>
          <a:off x="4933027" y="2406549"/>
          <a:ext cx="5699775" cy="3764030"/>
        </p:xfrm>
        <a:graphic>
          <a:graphicData uri="http://schemas.openxmlformats.org/drawingml/2006/table">
            <a:tbl>
              <a:tblPr>
                <a:tableStyleId>{4C3C2611-4C71-4FC5-86AE-919BDF0F9419}</a:tableStyleId>
              </a:tblPr>
              <a:tblGrid>
                <a:gridCol w="3226278">
                  <a:extLst>
                    <a:ext uri="{9D8B030D-6E8A-4147-A177-3AD203B41FA5}">
                      <a16:colId xmlns:a16="http://schemas.microsoft.com/office/drawing/2014/main" val="20000"/>
                    </a:ext>
                  </a:extLst>
                </a:gridCol>
                <a:gridCol w="1316341">
                  <a:extLst>
                    <a:ext uri="{9D8B030D-6E8A-4147-A177-3AD203B41FA5}">
                      <a16:colId xmlns:a16="http://schemas.microsoft.com/office/drawing/2014/main" val="20001"/>
                    </a:ext>
                  </a:extLst>
                </a:gridCol>
                <a:gridCol w="1157156">
                  <a:extLst>
                    <a:ext uri="{9D8B030D-6E8A-4147-A177-3AD203B41FA5}">
                      <a16:colId xmlns:a16="http://schemas.microsoft.com/office/drawing/2014/main" val="20002"/>
                    </a:ext>
                  </a:extLst>
                </a:gridCol>
              </a:tblGrid>
              <a:tr h="507209">
                <a:tc>
                  <a:txBody>
                    <a:bodyPr/>
                    <a:lstStyle/>
                    <a:p>
                      <a:pPr algn="l">
                        <a:defRPr sz="1800"/>
                      </a:pPr>
                      <a:r>
                        <a:rPr sz="1200" b="1">
                          <a:latin typeface="+mn-lt"/>
                          <a:ea typeface="+mn-ea"/>
                          <a:cs typeface="+mn-cs"/>
                          <a:sym typeface="Helvetica"/>
                        </a:rPr>
                        <a:t>Characteristic, n (%)</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b="1">
                          <a:latin typeface="+mn-lt"/>
                          <a:ea typeface="+mn-ea"/>
                          <a:cs typeface="+mn-cs"/>
                          <a:sym typeface="Helvetica"/>
                        </a:defRPr>
                      </a:pPr>
                      <a:r>
                        <a:t>Zanubrutinib</a:t>
                      </a:r>
                    </a:p>
                    <a:p>
                      <a:pPr algn="ctr">
                        <a:defRPr b="1">
                          <a:latin typeface="+mn-lt"/>
                          <a:ea typeface="+mn-ea"/>
                          <a:cs typeface="+mn-cs"/>
                          <a:sym typeface="Helvetica"/>
                        </a:defRPr>
                      </a:pPr>
                      <a:r>
                        <a:t>(n = 327)</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b="1">
                          <a:latin typeface="+mn-lt"/>
                          <a:ea typeface="+mn-ea"/>
                          <a:cs typeface="+mn-cs"/>
                          <a:sym typeface="Helvetica"/>
                        </a:defRPr>
                      </a:pPr>
                      <a:r>
                        <a:t>Ibrutinib</a:t>
                      </a:r>
                    </a:p>
                    <a:p>
                      <a:pPr algn="ctr">
                        <a:defRPr b="1">
                          <a:latin typeface="+mn-lt"/>
                          <a:ea typeface="+mn-ea"/>
                          <a:cs typeface="+mn-cs"/>
                          <a:sym typeface="Helvetica"/>
                        </a:defRPr>
                      </a:pPr>
                      <a:r>
                        <a:t>(n = 325)</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extLst>
                  <a:ext uri="{0D108BD9-81ED-4DB2-BD59-A6C34878D82A}">
                    <a16:rowId xmlns:a16="http://schemas.microsoft.com/office/drawing/2014/main" val="10000"/>
                  </a:ext>
                </a:extLst>
              </a:tr>
              <a:tr h="507209">
                <a:tc>
                  <a:txBody>
                    <a:bodyPr/>
                    <a:lstStyle/>
                    <a:p>
                      <a:pPr lvl="1" indent="14287" algn="l">
                        <a:defRPr>
                          <a:solidFill>
                            <a:srgbClr val="080808"/>
                          </a:solidFill>
                          <a:latin typeface="+mn-lt"/>
                          <a:ea typeface="+mn-ea"/>
                          <a:cs typeface="+mn-cs"/>
                          <a:sym typeface="Helvetica"/>
                        </a:defRPr>
                      </a:pPr>
                      <a:r>
                        <a:t>Median age, yr (range)</a:t>
                      </a:r>
                    </a:p>
                    <a:p>
                      <a:pPr marL="295275" lvl="1" indent="-285750" algn="l">
                        <a:buClr>
                          <a:srgbClr val="000000"/>
                        </a:buClr>
                        <a:buSzPct val="120000"/>
                        <a:buChar char="▪"/>
                        <a:defRPr>
                          <a:solidFill>
                            <a:srgbClr val="080808"/>
                          </a:solidFill>
                          <a:latin typeface="+mn-lt"/>
                          <a:ea typeface="+mn-ea"/>
                          <a:cs typeface="+mn-cs"/>
                          <a:sym typeface="Helvetica"/>
                        </a:defRPr>
                      </a:pPr>
                      <a:r>
                        <a:t>≥65 yr </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sz="1800"/>
                      </a:pPr>
                      <a:r>
                        <a:rPr sz="1200">
                          <a:solidFill>
                            <a:srgbClr val="080808"/>
                          </a:solidFill>
                          <a:latin typeface="+mn-lt"/>
                          <a:ea typeface="+mn-ea"/>
                          <a:cs typeface="+mn-cs"/>
                          <a:sym typeface="Helvetica"/>
                        </a:rPr>
                        <a:t>67 (35-90) 201 (61.4)</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a:solidFill>
                            <a:srgbClr val="080808"/>
                          </a:solidFill>
                          <a:latin typeface="+mn-lt"/>
                          <a:ea typeface="+mn-ea"/>
                          <a:cs typeface="+mn-cs"/>
                          <a:sym typeface="Helvetica"/>
                        </a:defRPr>
                      </a:pPr>
                      <a:r>
                        <a:t>68 (35-89)</a:t>
                      </a:r>
                    </a:p>
                    <a:p>
                      <a:pPr algn="ctr">
                        <a:defRPr>
                          <a:solidFill>
                            <a:srgbClr val="080808"/>
                          </a:solidFill>
                          <a:latin typeface="+mn-lt"/>
                          <a:ea typeface="+mn-ea"/>
                          <a:cs typeface="+mn-cs"/>
                          <a:sym typeface="Helvetica"/>
                        </a:defRPr>
                      </a:pPr>
                      <a:r>
                        <a:t>200 (61.5)</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extLst>
                  <a:ext uri="{0D108BD9-81ED-4DB2-BD59-A6C34878D82A}">
                    <a16:rowId xmlns:a16="http://schemas.microsoft.com/office/drawing/2014/main" val="10001"/>
                  </a:ext>
                </a:extLst>
              </a:tr>
              <a:tr h="720767">
                <a:tc>
                  <a:txBody>
                    <a:bodyPr/>
                    <a:lstStyle/>
                    <a:p>
                      <a:pPr lvl="1" indent="14287" algn="l">
                        <a:defRPr>
                          <a:solidFill>
                            <a:srgbClr val="080808"/>
                          </a:solidFill>
                          <a:latin typeface="+mn-lt"/>
                          <a:ea typeface="+mn-ea"/>
                          <a:cs typeface="+mn-cs"/>
                          <a:sym typeface="Helvetica"/>
                        </a:defRPr>
                      </a:pPr>
                      <a:r>
                        <a:t>Median prior lines of systemic therapy, (range)</a:t>
                      </a:r>
                    </a:p>
                    <a:p>
                      <a:pPr marL="295275" lvl="1" indent="-285750" algn="l">
                        <a:buClr>
                          <a:srgbClr val="000000"/>
                        </a:buClr>
                        <a:buSzPct val="120000"/>
                        <a:buChar char="▪"/>
                        <a:defRPr>
                          <a:solidFill>
                            <a:srgbClr val="080808"/>
                          </a:solidFill>
                          <a:latin typeface="+mn-lt"/>
                          <a:ea typeface="+mn-ea"/>
                          <a:cs typeface="+mn-cs"/>
                          <a:sym typeface="Helvetica"/>
                        </a:defRPr>
                      </a:pPr>
                      <a:r>
                        <a:t>&gt;3 prior lines</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a:solidFill>
                            <a:srgbClr val="080808"/>
                          </a:solidFill>
                          <a:latin typeface="+mn-lt"/>
                          <a:ea typeface="+mn-ea"/>
                          <a:cs typeface="+mn-cs"/>
                          <a:sym typeface="Helvetica"/>
                        </a:defRPr>
                      </a:pPr>
                      <a:r>
                        <a:t>1 (1-6)</a:t>
                      </a:r>
                    </a:p>
                    <a:p>
                      <a:pPr algn="ctr">
                        <a:defRPr>
                          <a:solidFill>
                            <a:srgbClr val="080808"/>
                          </a:solidFill>
                          <a:latin typeface="+mn-lt"/>
                          <a:ea typeface="+mn-ea"/>
                          <a:cs typeface="+mn-cs"/>
                          <a:sym typeface="Helvetica"/>
                        </a:defRPr>
                      </a:pPr>
                      <a:r>
                        <a:t>24 (7.3)</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a:solidFill>
                            <a:srgbClr val="080808"/>
                          </a:solidFill>
                          <a:latin typeface="+mn-lt"/>
                          <a:ea typeface="+mn-ea"/>
                          <a:cs typeface="+mn-cs"/>
                          <a:sym typeface="Helvetica"/>
                        </a:defRPr>
                      </a:pPr>
                      <a:r>
                        <a:t>1 (1-12)</a:t>
                      </a:r>
                    </a:p>
                    <a:p>
                      <a:pPr algn="ctr">
                        <a:defRPr>
                          <a:solidFill>
                            <a:srgbClr val="080808"/>
                          </a:solidFill>
                          <a:latin typeface="+mn-lt"/>
                          <a:ea typeface="+mn-ea"/>
                          <a:cs typeface="+mn-cs"/>
                          <a:sym typeface="Helvetica"/>
                        </a:defRPr>
                      </a:pPr>
                      <a:r>
                        <a:t>30 (9.2)</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extLst>
                  <a:ext uri="{0D108BD9-81ED-4DB2-BD59-A6C34878D82A}">
                    <a16:rowId xmlns:a16="http://schemas.microsoft.com/office/drawing/2014/main" val="10002"/>
                  </a:ext>
                </a:extLst>
              </a:tr>
              <a:tr h="720767">
                <a:tc>
                  <a:txBody>
                    <a:bodyPr/>
                    <a:lstStyle/>
                    <a:p>
                      <a:pPr lvl="1" indent="9525" algn="l">
                        <a:defRPr>
                          <a:solidFill>
                            <a:srgbClr val="080808"/>
                          </a:solidFill>
                          <a:latin typeface="+mn-lt"/>
                          <a:ea typeface="+mn-ea"/>
                          <a:cs typeface="+mn-cs"/>
                          <a:sym typeface="Helvetica"/>
                        </a:defRPr>
                      </a:pPr>
                      <a:r>
                        <a:t>Del(17p) and TP53 mutation status</a:t>
                      </a:r>
                    </a:p>
                    <a:p>
                      <a:pPr marL="295275" lvl="1" indent="-285750" algn="l">
                        <a:buClr>
                          <a:srgbClr val="000000"/>
                        </a:buClr>
                        <a:buSzPct val="120000"/>
                        <a:buChar char="▪"/>
                        <a:defRPr>
                          <a:solidFill>
                            <a:srgbClr val="080808"/>
                          </a:solidFill>
                          <a:latin typeface="+mn-lt"/>
                          <a:ea typeface="+mn-ea"/>
                          <a:cs typeface="+mn-cs"/>
                          <a:sym typeface="Helvetica"/>
                        </a:defRPr>
                      </a:pPr>
                      <a:r>
                        <a:t>del(17p)</a:t>
                      </a:r>
                    </a:p>
                    <a:p>
                      <a:pPr marL="295275" lvl="1" indent="-285750" algn="l">
                        <a:buClr>
                          <a:srgbClr val="000000"/>
                        </a:buClr>
                        <a:buSzPct val="120000"/>
                        <a:buChar char="▪"/>
                        <a:defRPr>
                          <a:solidFill>
                            <a:srgbClr val="080808"/>
                          </a:solidFill>
                          <a:latin typeface="+mn-lt"/>
                          <a:ea typeface="+mn-ea"/>
                          <a:cs typeface="+mn-cs"/>
                          <a:sym typeface="Helvetica"/>
                        </a:defRPr>
                      </a:pPr>
                      <a:r>
                        <a:t>TP53 mutation only</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a:solidFill>
                            <a:srgbClr val="080808"/>
                          </a:solidFill>
                          <a:latin typeface="+mn-lt"/>
                          <a:ea typeface="+mn-ea"/>
                          <a:cs typeface="+mn-cs"/>
                          <a:sym typeface="Helvetica"/>
                        </a:defRPr>
                      </a:pPr>
                      <a:r>
                        <a:t>75 (22.9)</a:t>
                      </a:r>
                    </a:p>
                    <a:p>
                      <a:pPr algn="ctr">
                        <a:defRPr>
                          <a:solidFill>
                            <a:srgbClr val="080808"/>
                          </a:solidFill>
                          <a:latin typeface="+mn-lt"/>
                          <a:ea typeface="+mn-ea"/>
                          <a:cs typeface="+mn-cs"/>
                          <a:sym typeface="Helvetica"/>
                        </a:defRPr>
                      </a:pPr>
                      <a:r>
                        <a:t>45 (13.8)</a:t>
                      </a:r>
                    </a:p>
                    <a:p>
                      <a:pPr algn="ctr">
                        <a:defRPr>
                          <a:solidFill>
                            <a:srgbClr val="080808"/>
                          </a:solidFill>
                          <a:latin typeface="+mn-lt"/>
                          <a:ea typeface="+mn-ea"/>
                          <a:cs typeface="+mn-cs"/>
                          <a:sym typeface="Helvetica"/>
                        </a:defRPr>
                      </a:pPr>
                      <a:r>
                        <a:t>30 (9.2)</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a:solidFill>
                            <a:srgbClr val="080808"/>
                          </a:solidFill>
                          <a:latin typeface="+mn-lt"/>
                          <a:ea typeface="+mn-ea"/>
                          <a:cs typeface="+mn-cs"/>
                          <a:sym typeface="Helvetica"/>
                        </a:defRPr>
                      </a:pPr>
                      <a:r>
                        <a:t>75 (23.1)</a:t>
                      </a:r>
                    </a:p>
                    <a:p>
                      <a:pPr algn="ctr">
                        <a:defRPr>
                          <a:solidFill>
                            <a:srgbClr val="080808"/>
                          </a:solidFill>
                          <a:latin typeface="+mn-lt"/>
                          <a:ea typeface="+mn-ea"/>
                          <a:cs typeface="+mn-cs"/>
                          <a:sym typeface="Helvetica"/>
                        </a:defRPr>
                      </a:pPr>
                      <a:r>
                        <a:t>50 (15.4)</a:t>
                      </a:r>
                    </a:p>
                    <a:p>
                      <a:pPr algn="ctr">
                        <a:defRPr>
                          <a:solidFill>
                            <a:srgbClr val="080808"/>
                          </a:solidFill>
                          <a:latin typeface="+mn-lt"/>
                          <a:ea typeface="+mn-ea"/>
                          <a:cs typeface="+mn-cs"/>
                          <a:sym typeface="Helvetica"/>
                        </a:defRPr>
                      </a:pPr>
                      <a:r>
                        <a:t>25 (7.7)</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extLst>
                  <a:ext uri="{0D108BD9-81ED-4DB2-BD59-A6C34878D82A}">
                    <a16:rowId xmlns:a16="http://schemas.microsoft.com/office/drawing/2014/main" val="10003"/>
                  </a:ext>
                </a:extLst>
              </a:tr>
              <a:tr h="720767">
                <a:tc>
                  <a:txBody>
                    <a:bodyPr/>
                    <a:lstStyle/>
                    <a:p>
                      <a:pPr lvl="1" indent="9525" algn="l">
                        <a:defRPr>
                          <a:solidFill>
                            <a:srgbClr val="080808"/>
                          </a:solidFill>
                          <a:latin typeface="+mn-lt"/>
                          <a:ea typeface="+mn-ea"/>
                          <a:cs typeface="+mn-cs"/>
                          <a:sym typeface="Helvetica"/>
                        </a:defRPr>
                      </a:pPr>
                      <a:r>
                        <a:t>IGHV mutation status</a:t>
                      </a:r>
                    </a:p>
                    <a:p>
                      <a:pPr marL="295275" lvl="1" indent="-285750" algn="l">
                        <a:buClr>
                          <a:srgbClr val="000000"/>
                        </a:buClr>
                        <a:buSzPct val="120000"/>
                        <a:buChar char="▪"/>
                        <a:defRPr>
                          <a:solidFill>
                            <a:srgbClr val="080808"/>
                          </a:solidFill>
                          <a:latin typeface="+mn-lt"/>
                          <a:ea typeface="+mn-ea"/>
                          <a:cs typeface="+mn-cs"/>
                          <a:sym typeface="Helvetica"/>
                        </a:defRPr>
                      </a:pPr>
                      <a:r>
                        <a:t>Mutated</a:t>
                      </a:r>
                    </a:p>
                    <a:p>
                      <a:pPr marL="295275" lvl="1" indent="-285750" algn="l">
                        <a:buClr>
                          <a:srgbClr val="000000"/>
                        </a:buClr>
                        <a:buSzPct val="120000"/>
                        <a:buChar char="▪"/>
                        <a:defRPr>
                          <a:solidFill>
                            <a:srgbClr val="080808"/>
                          </a:solidFill>
                          <a:latin typeface="+mn-lt"/>
                          <a:ea typeface="+mn-ea"/>
                          <a:cs typeface="+mn-cs"/>
                          <a:sym typeface="Helvetica"/>
                        </a:defRPr>
                      </a:pPr>
                      <a:r>
                        <a:t>Unmutated</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a:solidFill>
                            <a:srgbClr val="080808"/>
                          </a:solidFill>
                          <a:latin typeface="+mn-lt"/>
                          <a:ea typeface="+mn-ea"/>
                          <a:cs typeface="+mn-cs"/>
                          <a:sym typeface="Helvetica"/>
                        </a:defRPr>
                      </a:pPr>
                      <a:r>
                        <a:t>80 (24.5)</a:t>
                      </a:r>
                    </a:p>
                    <a:p>
                      <a:pPr algn="ctr">
                        <a:defRPr>
                          <a:solidFill>
                            <a:srgbClr val="080808"/>
                          </a:solidFill>
                          <a:latin typeface="+mn-lt"/>
                          <a:ea typeface="+mn-ea"/>
                          <a:cs typeface="+mn-cs"/>
                          <a:sym typeface="Helvetica"/>
                        </a:defRPr>
                      </a:pPr>
                      <a:r>
                        <a:t>240 (73.4)</a:t>
                      </a:r>
                    </a:p>
                  </a:txBody>
                  <a:tcPr marL="45728" marR="45728" marT="45728" marB="45728" anchor="b"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a:solidFill>
                            <a:srgbClr val="080808"/>
                          </a:solidFill>
                          <a:latin typeface="+mn-lt"/>
                          <a:ea typeface="+mn-ea"/>
                          <a:cs typeface="+mn-cs"/>
                          <a:sym typeface="Helvetica"/>
                        </a:defRPr>
                      </a:pPr>
                      <a:r>
                        <a:t>70 (21.5)</a:t>
                      </a:r>
                    </a:p>
                    <a:p>
                      <a:pPr algn="ctr">
                        <a:defRPr>
                          <a:solidFill>
                            <a:srgbClr val="080808"/>
                          </a:solidFill>
                          <a:latin typeface="+mn-lt"/>
                          <a:ea typeface="+mn-ea"/>
                          <a:cs typeface="+mn-cs"/>
                          <a:sym typeface="Helvetica"/>
                        </a:defRPr>
                      </a:pPr>
                      <a:r>
                        <a:t>241 (74.2)</a:t>
                      </a:r>
                    </a:p>
                  </a:txBody>
                  <a:tcPr marL="45728" marR="45728" marT="45728" marB="45728" anchor="b" horzOverflow="overflow">
                    <a:lnL>
                      <a:solidFill>
                        <a:srgbClr val="4A7EBB"/>
                      </a:solidFill>
                    </a:lnL>
                    <a:lnR>
                      <a:solidFill>
                        <a:srgbClr val="4A7EBB"/>
                      </a:solidFill>
                    </a:lnR>
                    <a:lnT>
                      <a:solidFill>
                        <a:srgbClr val="4A7EBB"/>
                      </a:solidFill>
                    </a:lnT>
                    <a:lnB>
                      <a:solidFill>
                        <a:srgbClr val="4A7EBB"/>
                      </a:solidFill>
                    </a:lnB>
                    <a:noFill/>
                  </a:tcPr>
                </a:tc>
                <a:extLst>
                  <a:ext uri="{0D108BD9-81ED-4DB2-BD59-A6C34878D82A}">
                    <a16:rowId xmlns:a16="http://schemas.microsoft.com/office/drawing/2014/main" val="10004"/>
                  </a:ext>
                </a:extLst>
              </a:tr>
              <a:tr h="293654">
                <a:tc>
                  <a:txBody>
                    <a:bodyPr/>
                    <a:lstStyle/>
                    <a:p>
                      <a:pPr lvl="1" indent="9525" algn="l">
                        <a:defRPr>
                          <a:solidFill>
                            <a:srgbClr val="080808"/>
                          </a:solidFill>
                          <a:latin typeface="+mn-lt"/>
                          <a:ea typeface="+mn-ea"/>
                          <a:cs typeface="+mn-cs"/>
                          <a:sym typeface="Helvetica"/>
                        </a:defRPr>
                      </a:pPr>
                      <a:r>
                        <a:t>Complex karyotype (≥3 abnormalities)</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sz="1800"/>
                      </a:pPr>
                      <a:r>
                        <a:rPr sz="1200">
                          <a:solidFill>
                            <a:srgbClr val="080808"/>
                          </a:solidFill>
                          <a:latin typeface="+mn-lt"/>
                          <a:ea typeface="+mn-ea"/>
                          <a:cs typeface="+mn-cs"/>
                          <a:sym typeface="Helvetica"/>
                        </a:rPr>
                        <a:t>56 (17.1)</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sz="1800"/>
                      </a:pPr>
                      <a:r>
                        <a:rPr sz="1200">
                          <a:solidFill>
                            <a:srgbClr val="080808"/>
                          </a:solidFill>
                          <a:latin typeface="+mn-lt"/>
                          <a:ea typeface="+mn-ea"/>
                          <a:cs typeface="+mn-cs"/>
                          <a:sym typeface="Helvetica"/>
                        </a:rPr>
                        <a:t>70 (21.5)</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extLst>
                  <a:ext uri="{0D108BD9-81ED-4DB2-BD59-A6C34878D82A}">
                    <a16:rowId xmlns:a16="http://schemas.microsoft.com/office/drawing/2014/main" val="10005"/>
                  </a:ext>
                </a:extLst>
              </a:tr>
              <a:tr h="293654">
                <a:tc>
                  <a:txBody>
                    <a:bodyPr/>
                    <a:lstStyle/>
                    <a:p>
                      <a:pPr lvl="1" indent="9525" algn="l">
                        <a:defRPr>
                          <a:solidFill>
                            <a:srgbClr val="080808"/>
                          </a:solidFill>
                          <a:latin typeface="+mn-lt"/>
                          <a:ea typeface="+mn-ea"/>
                          <a:cs typeface="+mn-cs"/>
                          <a:sym typeface="Helvetica"/>
                        </a:defRPr>
                      </a:pPr>
                      <a:r>
                        <a:t>Bulky disease (≥5 cm)</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sz="1800"/>
                      </a:pPr>
                      <a:r>
                        <a:rPr sz="1200">
                          <a:solidFill>
                            <a:srgbClr val="080808"/>
                          </a:solidFill>
                          <a:latin typeface="+mn-lt"/>
                          <a:ea typeface="+mn-ea"/>
                          <a:cs typeface="+mn-cs"/>
                          <a:sym typeface="Helvetica"/>
                        </a:rPr>
                        <a:t>145 (44.3)</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tc>
                  <a:txBody>
                    <a:bodyPr/>
                    <a:lstStyle/>
                    <a:p>
                      <a:pPr algn="ctr">
                        <a:defRPr sz="1800"/>
                      </a:pPr>
                      <a:r>
                        <a:rPr sz="1200">
                          <a:solidFill>
                            <a:srgbClr val="080808"/>
                          </a:solidFill>
                          <a:latin typeface="+mn-lt"/>
                          <a:ea typeface="+mn-ea"/>
                          <a:cs typeface="+mn-cs"/>
                          <a:sym typeface="Helvetica"/>
                        </a:rPr>
                        <a:t>149 (45.8)</a:t>
                      </a:r>
                    </a:p>
                  </a:txBody>
                  <a:tcPr marL="45728" marR="45728" marT="45728" marB="45728" anchor="ctr" horzOverflow="overflow">
                    <a:lnL>
                      <a:solidFill>
                        <a:srgbClr val="4A7EBB"/>
                      </a:solidFill>
                    </a:lnL>
                    <a:lnR>
                      <a:solidFill>
                        <a:srgbClr val="4A7EBB"/>
                      </a:solidFill>
                    </a:lnR>
                    <a:lnT>
                      <a:solidFill>
                        <a:srgbClr val="4A7EBB"/>
                      </a:solidFill>
                    </a:lnT>
                    <a:lnB>
                      <a:solidFill>
                        <a:srgbClr val="4A7EBB"/>
                      </a:solidFill>
                    </a:lnB>
                    <a:noFill/>
                  </a:tcPr>
                </a:tc>
                <a:extLst>
                  <a:ext uri="{0D108BD9-81ED-4DB2-BD59-A6C34878D82A}">
                    <a16:rowId xmlns:a16="http://schemas.microsoft.com/office/drawing/2014/main" val="10006"/>
                  </a:ext>
                </a:extLst>
              </a:tr>
            </a:tbl>
          </a:graphicData>
        </a:graphic>
      </p:graphicFrame>
      <p:sp>
        <p:nvSpPr>
          <p:cNvPr id="522" name="10 Dikdörtgen"/>
          <p:cNvSpPr txBox="1"/>
          <p:nvPr/>
        </p:nvSpPr>
        <p:spPr>
          <a:xfrm>
            <a:off x="1775519" y="5301208"/>
            <a:ext cx="3131842" cy="95410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latin typeface="Chalkboard SE Regular"/>
                <a:ea typeface="Chalkboard SE Regular"/>
                <a:cs typeface="Chalkboard SE Regular"/>
                <a:sym typeface="Chalkboard SE Regular"/>
              </a:defRPr>
            </a:lvl1pPr>
          </a:lstStyle>
          <a:p>
            <a:r>
              <a:t>≥1 sistemik tedavi almış, R/R KLL olguları, daha önce BTK inh maruziyeti yok, varfarin ya da vit K antagonist öyküsü yok</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Başlık 1"/>
          <p:cNvSpPr txBox="1">
            <a:spLocks noGrp="1"/>
          </p:cNvSpPr>
          <p:nvPr>
            <p:ph type="title"/>
          </p:nvPr>
        </p:nvSpPr>
        <p:spPr>
          <a:xfrm>
            <a:off x="1981200" y="274637"/>
            <a:ext cx="8229600" cy="1143004"/>
          </a:xfrm>
          <a:prstGeom prst="rect">
            <a:avLst/>
          </a:prstGeom>
        </p:spPr>
        <p:txBody>
          <a:bodyPr/>
          <a:lstStyle/>
          <a:p>
            <a:endParaRPr/>
          </a:p>
        </p:txBody>
      </p:sp>
      <p:sp>
        <p:nvSpPr>
          <p:cNvPr id="525" name="İçerik Yer Tutucusu 2"/>
          <p:cNvSpPr txBox="1">
            <a:spLocks noGrp="1"/>
          </p:cNvSpPr>
          <p:nvPr>
            <p:ph type="body" idx="1"/>
          </p:nvPr>
        </p:nvSpPr>
        <p:spPr>
          <a:xfrm>
            <a:off x="1981200" y="1600201"/>
            <a:ext cx="8229600" cy="4525963"/>
          </a:xfrm>
          <a:prstGeom prst="rect">
            <a:avLst/>
          </a:prstGeom>
        </p:spPr>
        <p:txBody>
          <a:bodyPr/>
          <a:lstStyle/>
          <a:p>
            <a:endParaRPr/>
          </a:p>
        </p:txBody>
      </p:sp>
      <p:pic>
        <p:nvPicPr>
          <p:cNvPr id="526" name="Resim 4" descr="Resim 4"/>
          <p:cNvPicPr>
            <a:picLocks noChangeAspect="1"/>
          </p:cNvPicPr>
          <p:nvPr/>
        </p:nvPicPr>
        <p:blipFill>
          <a:blip r:embed="rId2">
            <a:extLst/>
          </a:blip>
          <a:stretch>
            <a:fillRect/>
          </a:stretch>
        </p:blipFill>
        <p:spPr>
          <a:xfrm>
            <a:off x="2229592" y="1251752"/>
            <a:ext cx="7732818" cy="4609833"/>
          </a:xfrm>
          <a:prstGeom prst="rect">
            <a:avLst/>
          </a:prstGeom>
          <a:ln>
            <a:solidFill>
              <a:srgbClr val="000000"/>
            </a:solidFill>
          </a:ln>
        </p:spPr>
      </p:pic>
      <p:sp>
        <p:nvSpPr>
          <p:cNvPr id="527" name="12 Metin kutusu"/>
          <p:cNvSpPr txBox="1"/>
          <p:nvPr/>
        </p:nvSpPr>
        <p:spPr>
          <a:xfrm>
            <a:off x="2639613" y="6381328"/>
            <a:ext cx="3849768"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atin typeface="+mj-lt"/>
                <a:ea typeface="+mj-ea"/>
                <a:cs typeface="+mj-cs"/>
                <a:sym typeface="Calibri"/>
              </a:defRPr>
            </a:lvl1pPr>
          </a:lstStyle>
          <a:p>
            <a:r>
              <a:t>Ölümcül kardiyak olay zanubritinib kolunda daha az</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İçerik Yer Tutucusu 3"/>
          <p:cNvSpPr txBox="1">
            <a:spLocks noGrp="1"/>
          </p:cNvSpPr>
          <p:nvPr>
            <p:ph type="body" idx="1"/>
          </p:nvPr>
        </p:nvSpPr>
        <p:spPr>
          <a:xfrm>
            <a:off x="1981200" y="1600201"/>
            <a:ext cx="8229600" cy="4525963"/>
          </a:xfrm>
          <a:prstGeom prst="rect">
            <a:avLst/>
          </a:prstGeom>
        </p:spPr>
        <p:txBody>
          <a:bodyPr/>
          <a:lstStyle/>
          <a:p>
            <a:endParaRPr/>
          </a:p>
        </p:txBody>
      </p:sp>
      <p:pic>
        <p:nvPicPr>
          <p:cNvPr id="530" name="Resim 5" descr="Resim 5"/>
          <p:cNvPicPr>
            <a:picLocks noChangeAspect="1"/>
          </p:cNvPicPr>
          <p:nvPr/>
        </p:nvPicPr>
        <p:blipFill>
          <a:blip r:embed="rId3">
            <a:extLst/>
          </a:blip>
          <a:stretch>
            <a:fillRect/>
          </a:stretch>
        </p:blipFill>
        <p:spPr>
          <a:xfrm>
            <a:off x="3522598" y="251724"/>
            <a:ext cx="5929821" cy="1603529"/>
          </a:xfrm>
          <a:prstGeom prst="rect">
            <a:avLst/>
          </a:prstGeom>
          <a:ln>
            <a:solidFill>
              <a:srgbClr val="000000"/>
            </a:solidFill>
          </a:ln>
        </p:spPr>
      </p:pic>
      <p:pic>
        <p:nvPicPr>
          <p:cNvPr id="531" name="Resim 8" descr="Resim 8"/>
          <p:cNvPicPr>
            <a:picLocks noChangeAspect="1"/>
          </p:cNvPicPr>
          <p:nvPr/>
        </p:nvPicPr>
        <p:blipFill>
          <a:blip r:embed="rId4">
            <a:extLst/>
          </a:blip>
          <a:stretch>
            <a:fillRect/>
          </a:stretch>
        </p:blipFill>
        <p:spPr>
          <a:xfrm>
            <a:off x="6328517" y="1840969"/>
            <a:ext cx="4249699" cy="2705026"/>
          </a:xfrm>
          <a:prstGeom prst="rect">
            <a:avLst/>
          </a:prstGeom>
          <a:ln w="12700">
            <a:miter lim="400000"/>
          </a:ln>
        </p:spPr>
      </p:pic>
      <p:pic>
        <p:nvPicPr>
          <p:cNvPr id="532" name="Resim 10" descr="Resim 10"/>
          <p:cNvPicPr>
            <a:picLocks noChangeAspect="1"/>
          </p:cNvPicPr>
          <p:nvPr/>
        </p:nvPicPr>
        <p:blipFill>
          <a:blip r:embed="rId5">
            <a:extLst/>
          </a:blip>
          <a:stretch>
            <a:fillRect/>
          </a:stretch>
        </p:blipFill>
        <p:spPr>
          <a:xfrm>
            <a:off x="1703511" y="1988840"/>
            <a:ext cx="4554286" cy="2676888"/>
          </a:xfrm>
          <a:prstGeom prst="rect">
            <a:avLst/>
          </a:prstGeom>
          <a:ln w="12700">
            <a:miter lim="400000"/>
          </a:ln>
        </p:spPr>
      </p:pic>
      <p:sp>
        <p:nvSpPr>
          <p:cNvPr id="533" name="Dikdörtgen: Köşeleri Yuvarlatılmış 1"/>
          <p:cNvSpPr/>
          <p:nvPr/>
        </p:nvSpPr>
        <p:spPr>
          <a:xfrm>
            <a:off x="1775543" y="3149038"/>
            <a:ext cx="4420226" cy="1320414"/>
          </a:xfrm>
          <a:prstGeom prst="roundRect">
            <a:avLst>
              <a:gd name="adj" fmla="val 16667"/>
            </a:avLst>
          </a:prstGeom>
          <a:ln w="76200">
            <a:solidFill>
              <a:srgbClr val="92D050"/>
            </a:solidFill>
          </a:ln>
        </p:spPr>
        <p:txBody>
          <a:bodyPr lIns="45718" tIns="45718" rIns="45718" bIns="45718" anchor="ctr"/>
          <a:lstStyle/>
          <a:p>
            <a:pPr algn="ctr">
              <a:defRPr>
                <a:solidFill>
                  <a:srgbClr val="FFFFFF"/>
                </a:solidFill>
              </a:defRPr>
            </a:pPr>
            <a:endParaRPr/>
          </a:p>
        </p:txBody>
      </p:sp>
      <p:sp>
        <p:nvSpPr>
          <p:cNvPr id="534" name="Dikdörtgen: Köşeleri Yuvarlatılmış 4"/>
          <p:cNvSpPr/>
          <p:nvPr/>
        </p:nvSpPr>
        <p:spPr>
          <a:xfrm>
            <a:off x="6337542" y="2494820"/>
            <a:ext cx="4078917" cy="1308438"/>
          </a:xfrm>
          <a:prstGeom prst="roundRect">
            <a:avLst>
              <a:gd name="adj" fmla="val 16667"/>
            </a:avLst>
          </a:prstGeom>
          <a:ln w="76200">
            <a:solidFill>
              <a:srgbClr val="92D050"/>
            </a:solidFill>
          </a:ln>
        </p:spPr>
        <p:txBody>
          <a:bodyPr lIns="45718" tIns="45718" rIns="45718" bIns="45718" anchor="ctr"/>
          <a:lstStyle/>
          <a:p>
            <a:pPr algn="ctr">
              <a:defRPr>
                <a:solidFill>
                  <a:srgbClr val="FFFFFF"/>
                </a:solidFill>
              </a:defRPr>
            </a:pPr>
            <a:endParaRPr/>
          </a:p>
        </p:txBody>
      </p:sp>
      <p:sp>
        <p:nvSpPr>
          <p:cNvPr id="535" name="TextBox 13"/>
          <p:cNvSpPr txBox="1"/>
          <p:nvPr/>
        </p:nvSpPr>
        <p:spPr>
          <a:xfrm>
            <a:off x="8675205" y="653176"/>
            <a:ext cx="1992798" cy="738660"/>
          </a:xfrm>
          <a:prstGeom prst="rect">
            <a:avLst/>
          </a:prstGeom>
          <a:solidFill>
            <a:srgbClr val="FFFF00"/>
          </a:solidFill>
          <a:ln>
            <a:solidFill>
              <a:srgbClr val="FFFF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b="1">
                <a:latin typeface="+mj-lt"/>
                <a:ea typeface="+mj-ea"/>
                <a:cs typeface="+mj-cs"/>
                <a:sym typeface="Calibri"/>
              </a:defRPr>
            </a:pPr>
            <a:r>
              <a:rPr sz="1400"/>
              <a:t>CR + PR: </a:t>
            </a:r>
            <a:r>
              <a:rPr sz="1400"/>
              <a:t>%73.3</a:t>
            </a:r>
          </a:p>
          <a:p>
            <a:pPr>
              <a:defRPr sz="1400" b="1">
                <a:latin typeface="+mj-lt"/>
                <a:ea typeface="+mj-ea"/>
                <a:cs typeface="+mj-cs"/>
                <a:sym typeface="Calibri"/>
              </a:defRPr>
            </a:pPr>
            <a:r>
              <a:rPr sz="1400"/>
              <a:t>CR + PR + PRL:</a:t>
            </a:r>
            <a:r>
              <a:rPr sz="1400"/>
              <a:t> %82.2</a:t>
            </a:r>
          </a:p>
          <a:p>
            <a:pPr>
              <a:defRPr sz="1400">
                <a:latin typeface="+mj-lt"/>
                <a:ea typeface="+mj-ea"/>
                <a:cs typeface="+mj-cs"/>
                <a:sym typeface="Calibri"/>
              </a:defRPr>
            </a:pPr>
            <a:r>
              <a:rPr sz="1400"/>
              <a:t>PFS: Medyan 19.2 ay </a:t>
            </a:r>
          </a:p>
        </p:txBody>
      </p:sp>
      <p:pic>
        <p:nvPicPr>
          <p:cNvPr id="536" name="Resim 7" descr="Resim 7"/>
          <p:cNvPicPr>
            <a:picLocks noChangeAspect="1"/>
          </p:cNvPicPr>
          <p:nvPr/>
        </p:nvPicPr>
        <p:blipFill>
          <a:blip r:embed="rId6">
            <a:extLst/>
          </a:blip>
          <a:stretch>
            <a:fillRect/>
          </a:stretch>
        </p:blipFill>
        <p:spPr>
          <a:xfrm>
            <a:off x="3959375" y="4589477"/>
            <a:ext cx="4572397" cy="2346631"/>
          </a:xfrm>
          <a:prstGeom prst="rect">
            <a:avLst/>
          </a:prstGeom>
          <a:ln w="12700">
            <a:miter lim="400000"/>
          </a:ln>
        </p:spPr>
      </p:pic>
      <p:sp>
        <p:nvSpPr>
          <p:cNvPr id="537" name="Başlık 1"/>
          <p:cNvSpPr txBox="1">
            <a:spLocks noGrp="1"/>
          </p:cNvSpPr>
          <p:nvPr>
            <p:ph type="title"/>
          </p:nvPr>
        </p:nvSpPr>
        <p:spPr>
          <a:xfrm>
            <a:off x="1775521" y="188639"/>
            <a:ext cx="3168352" cy="576068"/>
          </a:xfrm>
          <a:prstGeom prst="rect">
            <a:avLst/>
          </a:prstGeom>
        </p:spPr>
        <p:txBody>
          <a:bodyPr>
            <a:normAutofit fontScale="90000"/>
          </a:bodyPr>
          <a:lstStyle>
            <a:lvl1pPr defTabSz="786383">
              <a:defRPr sz="3300"/>
            </a:lvl1pPr>
          </a:lstStyle>
          <a:p>
            <a:r>
              <a:t>Pirtobrutinib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1" animBg="1" advAuto="0"/>
      <p:bldP spid="534" grpId="2" animBg="1" advAuto="0"/>
      <p:bldP spid="535" grpId="3" animBg="1" advAuto="0"/>
      <p:bldP spid="536" grpId="4"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1 Başlık"/>
          <p:cNvSpPr txBox="1">
            <a:spLocks noGrp="1"/>
          </p:cNvSpPr>
          <p:nvPr>
            <p:ph type="title"/>
          </p:nvPr>
        </p:nvSpPr>
        <p:spPr>
          <a:xfrm>
            <a:off x="1981200" y="274637"/>
            <a:ext cx="8229600" cy="1143004"/>
          </a:xfrm>
          <a:prstGeom prst="rect">
            <a:avLst/>
          </a:prstGeom>
        </p:spPr>
        <p:txBody>
          <a:bodyPr/>
          <a:lstStyle/>
          <a:p>
            <a:endParaRPr/>
          </a:p>
        </p:txBody>
      </p:sp>
      <p:pic>
        <p:nvPicPr>
          <p:cNvPr id="542" name="Picture 5" descr="Picture 5"/>
          <p:cNvPicPr>
            <a:picLocks noChangeAspect="1"/>
          </p:cNvPicPr>
          <p:nvPr/>
        </p:nvPicPr>
        <p:blipFill>
          <a:blip r:embed="rId2">
            <a:extLst/>
          </a:blip>
          <a:stretch>
            <a:fillRect/>
          </a:stretch>
        </p:blipFill>
        <p:spPr>
          <a:xfrm>
            <a:off x="2279576" y="1844824"/>
            <a:ext cx="7736162" cy="3974616"/>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Picture 4" descr="Picture 4"/>
          <p:cNvPicPr>
            <a:picLocks noChangeAspect="1"/>
          </p:cNvPicPr>
          <p:nvPr/>
        </p:nvPicPr>
        <p:blipFill>
          <a:blip r:embed="rId2">
            <a:extLst/>
          </a:blip>
          <a:stretch>
            <a:fillRect/>
          </a:stretch>
        </p:blipFill>
        <p:spPr>
          <a:xfrm>
            <a:off x="2351583" y="836713"/>
            <a:ext cx="7389332" cy="4896545"/>
          </a:xfrm>
          <a:prstGeom prst="rect">
            <a:avLst/>
          </a:prstGeom>
          <a:ln w="12700">
            <a:miter lim="400000"/>
          </a:ln>
        </p:spPr>
      </p:pic>
      <p:sp>
        <p:nvSpPr>
          <p:cNvPr id="545" name="Dikdörtgen"/>
          <p:cNvSpPr/>
          <p:nvPr/>
        </p:nvSpPr>
        <p:spPr>
          <a:xfrm>
            <a:off x="3935759" y="908721"/>
            <a:ext cx="4032451" cy="792091"/>
          </a:xfrm>
          <a:prstGeom prst="rect">
            <a:avLst/>
          </a:prstGeom>
          <a:ln w="25400">
            <a:solidFill>
              <a:srgbClr val="EF2D3A"/>
            </a:solidFill>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
        <p:nvSpPr>
          <p:cNvPr id="546" name="Dikdörtgen"/>
          <p:cNvSpPr/>
          <p:nvPr/>
        </p:nvSpPr>
        <p:spPr>
          <a:xfrm>
            <a:off x="4727847" y="1052737"/>
            <a:ext cx="2880324" cy="360043"/>
          </a:xfrm>
          <a:prstGeom prst="rect">
            <a:avLst/>
          </a:prstGeom>
          <a:ln w="25400">
            <a:solidFill>
              <a:srgbClr val="EF2D3A"/>
            </a:solidFill>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 name="Picture 2" descr="Picture 2"/>
          <p:cNvPicPr>
            <a:picLocks noChangeAspect="1"/>
          </p:cNvPicPr>
          <p:nvPr/>
        </p:nvPicPr>
        <p:blipFill>
          <a:blip r:embed="rId2">
            <a:extLst/>
          </a:blip>
          <a:stretch>
            <a:fillRect/>
          </a:stretch>
        </p:blipFill>
        <p:spPr>
          <a:xfrm>
            <a:off x="1775519" y="1052737"/>
            <a:ext cx="8572503" cy="914403"/>
          </a:xfrm>
          <a:prstGeom prst="rect">
            <a:avLst/>
          </a:prstGeom>
          <a:ln w="12700">
            <a:miter lim="400000"/>
          </a:ln>
        </p:spPr>
      </p:pic>
      <p:pic>
        <p:nvPicPr>
          <p:cNvPr id="549" name="Picture 3" descr="Picture 3"/>
          <p:cNvPicPr>
            <a:picLocks noChangeAspect="1"/>
          </p:cNvPicPr>
          <p:nvPr/>
        </p:nvPicPr>
        <p:blipFill>
          <a:blip r:embed="rId3">
            <a:extLst/>
          </a:blip>
          <a:stretch>
            <a:fillRect/>
          </a:stretch>
        </p:blipFill>
        <p:spPr>
          <a:xfrm>
            <a:off x="1775519" y="2132857"/>
            <a:ext cx="8676459" cy="3491439"/>
          </a:xfrm>
          <a:prstGeom prst="rect">
            <a:avLst/>
          </a:prstGeom>
          <a:ln w="12700">
            <a:miter lim="400000"/>
          </a:ln>
        </p:spPr>
      </p:pic>
      <p:sp>
        <p:nvSpPr>
          <p:cNvPr id="550" name="Dikdörtgen"/>
          <p:cNvSpPr/>
          <p:nvPr/>
        </p:nvSpPr>
        <p:spPr>
          <a:xfrm>
            <a:off x="4367808" y="1052737"/>
            <a:ext cx="3816427" cy="576067"/>
          </a:xfrm>
          <a:prstGeom prst="rect">
            <a:avLst/>
          </a:prstGeom>
          <a:ln w="25400">
            <a:solidFill>
              <a:srgbClr val="EF2D3A"/>
            </a:solidFill>
          </a:ln>
          <a:effectLst>
            <a:outerShdw blurRad="38100" dist="23000" dir="5400000" rotWithShape="0">
              <a:srgbClr val="000000">
                <a:alpha val="35000"/>
              </a:srgbClr>
            </a:outerShdw>
          </a:effectLst>
        </p:spPr>
        <p:txBody>
          <a:bodyPr lIns="45718" tIns="45718" rIns="45718" bIns="45718" anchor="ctr"/>
          <a:lstStyle/>
          <a:p>
            <a:pPr>
              <a:defRPr>
                <a:latin typeface="+mj-lt"/>
                <a:ea typeface="+mj-ea"/>
                <a:cs typeface="+mj-cs"/>
                <a:sym typeface="Calibri"/>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BTK inhibisyonunun sabit süreli kullanımı mümkün olacak mı??"/>
          <p:cNvSpPr txBox="1">
            <a:spLocks noGrp="1"/>
          </p:cNvSpPr>
          <p:nvPr>
            <p:ph type="ctrTitle"/>
          </p:nvPr>
        </p:nvSpPr>
        <p:spPr>
          <a:xfrm>
            <a:off x="2209800" y="4184120"/>
            <a:ext cx="7772400" cy="1470030"/>
          </a:xfrm>
          <a:prstGeom prst="rect">
            <a:avLst/>
          </a:prstGeom>
        </p:spPr>
        <p:txBody>
          <a:bodyPr/>
          <a:lstStyle>
            <a:lvl1pPr defTabSz="896111">
              <a:defRPr sz="2600" b="1"/>
            </a:lvl1pPr>
          </a:lstStyle>
          <a:p>
            <a:r>
              <a:t>BTK inhibisyonunun sabit süreli kullanımı mümkün olacak mı??</a:t>
            </a:r>
          </a:p>
        </p:txBody>
      </p:sp>
      <p:pic>
        <p:nvPicPr>
          <p:cNvPr id="553" name="Görüntü" descr="Görüntü"/>
          <p:cNvPicPr>
            <a:picLocks noChangeAspect="1"/>
          </p:cNvPicPr>
          <p:nvPr/>
        </p:nvPicPr>
        <p:blipFill>
          <a:blip r:embed="rId2">
            <a:extLst/>
          </a:blip>
          <a:stretch>
            <a:fillRect/>
          </a:stretch>
        </p:blipFill>
        <p:spPr>
          <a:xfrm>
            <a:off x="3100272" y="528905"/>
            <a:ext cx="5991456" cy="303133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Resim 4" descr="Resim 4"/>
          <p:cNvPicPr>
            <a:picLocks noChangeAspect="1"/>
          </p:cNvPicPr>
          <p:nvPr/>
        </p:nvPicPr>
        <p:blipFill>
          <a:blip r:embed="rId2">
            <a:extLst/>
          </a:blip>
          <a:stretch>
            <a:fillRect/>
          </a:stretch>
        </p:blipFill>
        <p:spPr>
          <a:xfrm>
            <a:off x="6059488" y="1340766"/>
            <a:ext cx="4608513" cy="4970580"/>
          </a:xfrm>
          <a:prstGeom prst="rect">
            <a:avLst/>
          </a:prstGeom>
          <a:ln>
            <a:solidFill>
              <a:srgbClr val="000000"/>
            </a:solidFill>
          </a:ln>
        </p:spPr>
      </p:pic>
      <p:sp>
        <p:nvSpPr>
          <p:cNvPr id="207" name="3 Dikdörtgen"/>
          <p:cNvSpPr txBox="1"/>
          <p:nvPr/>
        </p:nvSpPr>
        <p:spPr>
          <a:xfrm>
            <a:off x="1775518" y="1124744"/>
            <a:ext cx="4248476"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b="1">
                <a:latin typeface="+mj-lt"/>
                <a:ea typeface="+mj-ea"/>
                <a:cs typeface="+mj-cs"/>
                <a:sym typeface="Calibri"/>
              </a:defRPr>
            </a:pPr>
            <a:r>
              <a:rPr sz="1400"/>
              <a:t>Normal BCR aktivasyonu</a:t>
            </a:r>
            <a:r>
              <a:rPr sz="1400"/>
              <a:t> ile;</a:t>
            </a:r>
          </a:p>
          <a:p>
            <a:pPr>
              <a:defRPr sz="1400">
                <a:latin typeface="+mj-lt"/>
                <a:ea typeface="+mj-ea"/>
                <a:cs typeface="+mj-cs"/>
                <a:sym typeface="Calibri"/>
              </a:defRPr>
            </a:pPr>
            <a:endParaRPr sz="1400"/>
          </a:p>
          <a:p>
            <a:pPr lvl="1">
              <a:buSzPct val="100000"/>
              <a:buFont typeface="Arial"/>
              <a:buChar char="•"/>
              <a:defRPr sz="1400">
                <a:latin typeface="+mj-lt"/>
                <a:ea typeface="+mj-ea"/>
                <a:cs typeface="+mj-cs"/>
                <a:sym typeface="Calibri"/>
              </a:defRPr>
            </a:pPr>
            <a:r>
              <a:rPr sz="1400"/>
              <a:t>Antijen → BCR'yi aktive eder</a:t>
            </a:r>
          </a:p>
          <a:p>
            <a:pPr lvl="1">
              <a:buSzPct val="100000"/>
              <a:buFont typeface="Arial"/>
              <a:buChar char="•"/>
              <a:defRPr sz="1400">
                <a:latin typeface="+mj-lt"/>
                <a:ea typeface="+mj-ea"/>
                <a:cs typeface="+mj-cs"/>
                <a:sym typeface="Calibri"/>
              </a:defRPr>
            </a:pPr>
            <a:r>
              <a:rPr sz="1400"/>
              <a:t>Bu, kinazlar aracılığıyla </a:t>
            </a:r>
            <a:r>
              <a:rPr sz="1400" b="1"/>
              <a:t>BTK</a:t>
            </a:r>
            <a:r>
              <a:rPr sz="1400"/>
              <a:t>’nın fosforilasyonuna yol açar</a:t>
            </a:r>
          </a:p>
          <a:p>
            <a:pPr lvl="1">
              <a:buSzPct val="100000"/>
              <a:buFont typeface="Arial"/>
              <a:buChar char="•"/>
              <a:defRPr sz="1400">
                <a:latin typeface="+mj-lt"/>
                <a:ea typeface="+mj-ea"/>
                <a:cs typeface="+mj-cs"/>
                <a:sym typeface="Calibri"/>
              </a:defRPr>
            </a:pPr>
            <a:r>
              <a:rPr sz="1400"/>
              <a:t>BTK</a:t>
            </a:r>
            <a:r>
              <a:rPr sz="1400">
                <a:latin typeface="Wingdings"/>
                <a:ea typeface="Wingdings"/>
                <a:cs typeface="Wingdings"/>
                <a:sym typeface="Wingdings"/>
              </a:rPr>
              <a:t></a:t>
            </a:r>
            <a:r>
              <a:rPr sz="1400"/>
              <a:t> downstream sinyalleri (PLCγ2, NF-κB, MAPK, AKT vb.) aktive eder</a:t>
            </a:r>
          </a:p>
        </p:txBody>
      </p:sp>
      <p:sp>
        <p:nvSpPr>
          <p:cNvPr id="208" name="6 Dikdörtgen"/>
          <p:cNvSpPr txBox="1"/>
          <p:nvPr/>
        </p:nvSpPr>
        <p:spPr>
          <a:xfrm>
            <a:off x="1775521" y="692695"/>
            <a:ext cx="8244407" cy="30777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latin typeface="Chalkboard SE Regular"/>
                <a:ea typeface="Chalkboard SE Regular"/>
                <a:cs typeface="Chalkboard SE Regular"/>
                <a:sym typeface="Chalkboard SE Regular"/>
              </a:defRPr>
            </a:pPr>
            <a:r>
              <a:rPr sz="1400"/>
              <a:t>BTK (Bruton Tirozin Kinaz)</a:t>
            </a:r>
            <a:r>
              <a:rPr sz="1400">
                <a:latin typeface="+mj-lt"/>
                <a:ea typeface="+mj-ea"/>
                <a:cs typeface="+mj-cs"/>
                <a:sym typeface="Calibri"/>
              </a:rPr>
              <a:t>, B hücre reseptörü (</a:t>
            </a:r>
            <a:r>
              <a:rPr sz="1400"/>
              <a:t>BCR</a:t>
            </a:r>
            <a:r>
              <a:rPr sz="1400">
                <a:latin typeface="+mj-lt"/>
                <a:ea typeface="+mj-ea"/>
                <a:cs typeface="+mj-cs"/>
                <a:sym typeface="Calibri"/>
              </a:rPr>
              <a:t>) sinyal yolunun önemli parçası</a:t>
            </a:r>
          </a:p>
        </p:txBody>
      </p:sp>
      <p:sp>
        <p:nvSpPr>
          <p:cNvPr id="209" name="7 Dikdörtgen"/>
          <p:cNvSpPr txBox="1"/>
          <p:nvPr/>
        </p:nvSpPr>
        <p:spPr>
          <a:xfrm>
            <a:off x="4007765" y="260646"/>
            <a:ext cx="3380088"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latin typeface="+mj-lt"/>
                <a:ea typeface="+mj-ea"/>
                <a:cs typeface="+mj-cs"/>
                <a:sym typeface="Calibri"/>
              </a:defRPr>
            </a:lvl1pPr>
          </a:lstStyle>
          <a:p>
            <a:r>
              <a:t>BTK İnhibitörleri Etki Mekanizması</a:t>
            </a:r>
          </a:p>
        </p:txBody>
      </p:sp>
      <p:sp>
        <p:nvSpPr>
          <p:cNvPr id="210" name="8 Dikdörtgen"/>
          <p:cNvSpPr txBox="1"/>
          <p:nvPr/>
        </p:nvSpPr>
        <p:spPr>
          <a:xfrm>
            <a:off x="1703512" y="3001266"/>
            <a:ext cx="4223073" cy="523216"/>
          </a:xfrm>
          <a:prstGeom prst="rect">
            <a:avLst/>
          </a:prstGeom>
          <a:solidFill>
            <a:schemeClr val="accent1"/>
          </a:solidFill>
          <a:ln w="25400">
            <a:solidFill>
              <a:srgbClr val="21365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algn="ctr">
              <a:defRPr sz="1400">
                <a:latin typeface="Chalkboard SE Regular"/>
                <a:ea typeface="Chalkboard SE Regular"/>
                <a:cs typeface="Chalkboard SE Regular"/>
                <a:sym typeface="Chalkboard SE Regular"/>
              </a:defRPr>
            </a:pPr>
            <a:r>
              <a:rPr sz="1400"/>
              <a:t>Sonuç: </a:t>
            </a:r>
            <a:r>
              <a:rPr sz="1400" b="1">
                <a:latin typeface="+mj-lt"/>
                <a:ea typeface="+mj-ea"/>
                <a:cs typeface="+mj-cs"/>
                <a:sym typeface="Calibri"/>
              </a:rPr>
              <a:t>B hücresinin hayatta kalması, proliferasyonu ve migrasyonu</a:t>
            </a:r>
          </a:p>
        </p:txBody>
      </p:sp>
      <p:sp>
        <p:nvSpPr>
          <p:cNvPr id="211" name="9 Dikdörtgen"/>
          <p:cNvSpPr txBox="1"/>
          <p:nvPr/>
        </p:nvSpPr>
        <p:spPr>
          <a:xfrm>
            <a:off x="1681957" y="4205339"/>
            <a:ext cx="4266182" cy="1384990"/>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a:defRPr sz="1400">
                <a:latin typeface="Chalkboard SE Regular"/>
                <a:ea typeface="Chalkboard SE Regular"/>
                <a:cs typeface="Chalkboard SE Regular"/>
                <a:sym typeface="Chalkboard SE Regular"/>
              </a:defRPr>
            </a:pPr>
            <a:r>
              <a:rPr sz="1400"/>
              <a:t>BTK’nın </a:t>
            </a:r>
            <a:r>
              <a:rPr sz="1400" b="1">
                <a:latin typeface="+mj-lt"/>
                <a:ea typeface="+mj-ea"/>
                <a:cs typeface="+mj-cs"/>
                <a:sym typeface="Calibri"/>
              </a:rPr>
              <a:t>aktif bölgesine bağlanarak</a:t>
            </a:r>
            <a:r>
              <a:rPr sz="1400"/>
              <a:t> onun fosforilasyon ve sinyal iletimini engeller</a:t>
            </a:r>
          </a:p>
          <a:p>
            <a:pPr lvl="2">
              <a:defRPr sz="1400">
                <a:latin typeface="Chalkboard SE Regular"/>
                <a:ea typeface="Chalkboard SE Regular"/>
                <a:cs typeface="Chalkboard SE Regular"/>
                <a:sym typeface="Chalkboard SE Regular"/>
              </a:defRPr>
            </a:pPr>
            <a:r>
              <a:rPr sz="1400"/>
              <a:t>KLL hücreleri </a:t>
            </a:r>
            <a:r>
              <a:rPr sz="1400" b="1">
                <a:latin typeface="+mj-lt"/>
                <a:ea typeface="+mj-ea"/>
                <a:cs typeface="+mj-cs"/>
                <a:sym typeface="Calibri"/>
              </a:rPr>
              <a:t>hayatta kalamaz</a:t>
            </a:r>
          </a:p>
          <a:p>
            <a:pPr lvl="2">
              <a:defRPr sz="1400">
                <a:latin typeface="Chalkboard SE Regular"/>
                <a:ea typeface="Chalkboard SE Regular"/>
                <a:cs typeface="Chalkboard SE Regular"/>
                <a:sym typeface="Chalkboard SE Regular"/>
              </a:defRPr>
            </a:pPr>
            <a:r>
              <a:rPr sz="1400"/>
              <a:t>Proliferasyon durur</a:t>
            </a:r>
          </a:p>
          <a:p>
            <a:pPr lvl="2">
              <a:defRPr sz="1400">
                <a:latin typeface="Chalkboard SE Regular"/>
                <a:ea typeface="Chalkboard SE Regular"/>
                <a:cs typeface="Chalkboard SE Regular"/>
                <a:sym typeface="Chalkboard SE Regular"/>
              </a:defRPr>
            </a:pPr>
            <a:r>
              <a:rPr sz="1400"/>
              <a:t>Kemik iliği ve lenf düğümlerinden perifere göç</a:t>
            </a:r>
            <a:r>
              <a:rPr sz="1400">
                <a:latin typeface="+mj-lt"/>
                <a:ea typeface="+mj-ea"/>
                <a:cs typeface="+mj-cs"/>
                <a:sym typeface="Calibri"/>
              </a:rPr>
              <a:t> (redistribüsyon lenfositozu) başlar</a:t>
            </a:r>
          </a:p>
        </p:txBody>
      </p:sp>
      <p:sp>
        <p:nvSpPr>
          <p:cNvPr id="212" name="10 Dikdörtgen"/>
          <p:cNvSpPr txBox="1"/>
          <p:nvPr/>
        </p:nvSpPr>
        <p:spPr>
          <a:xfrm>
            <a:off x="1646856" y="5763062"/>
            <a:ext cx="3633363" cy="369328"/>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solidFill>
                  <a:srgbClr val="FFFFFF"/>
                </a:solidFill>
              </a:defRPr>
            </a:pPr>
            <a:r>
              <a:t>BTK inhibitörleri</a:t>
            </a:r>
            <a:r>
              <a:rPr>
                <a:latin typeface="+mj-lt"/>
                <a:ea typeface="+mj-ea"/>
                <a:cs typeface="+mj-cs"/>
                <a:sym typeface="Calibri"/>
              </a:rPr>
              <a:t>, bu süreci hedef alır</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Başlık 1"/>
          <p:cNvSpPr txBox="1">
            <a:spLocks noGrp="1"/>
          </p:cNvSpPr>
          <p:nvPr>
            <p:ph type="title"/>
          </p:nvPr>
        </p:nvSpPr>
        <p:spPr>
          <a:xfrm>
            <a:off x="2063552" y="260647"/>
            <a:ext cx="7920881" cy="504058"/>
          </a:xfrm>
          <a:prstGeom prst="rect">
            <a:avLst/>
          </a:prstGeom>
          <a:solidFill>
            <a:srgbClr val="95B3D7"/>
          </a:solidFill>
        </p:spPr>
        <p:txBody>
          <a:bodyPr>
            <a:normAutofit fontScale="90000"/>
          </a:bodyPr>
          <a:lstStyle>
            <a:lvl1pPr defTabSz="740662">
              <a:defRPr sz="2900"/>
            </a:lvl1pPr>
          </a:lstStyle>
          <a:p>
            <a:r>
              <a:t>Hedefe yönelik kombinasyon tedavileri</a:t>
            </a:r>
          </a:p>
        </p:txBody>
      </p:sp>
      <p:graphicFrame>
        <p:nvGraphicFramePr>
          <p:cNvPr id="556" name="İçerik Yer Tutucusu 3"/>
          <p:cNvGraphicFramePr/>
          <p:nvPr/>
        </p:nvGraphicFramePr>
        <p:xfrm>
          <a:off x="1847528" y="1772816"/>
          <a:ext cx="7886701" cy="2225040"/>
        </p:xfrm>
        <a:graphic>
          <a:graphicData uri="http://schemas.openxmlformats.org/drawingml/2006/table">
            <a:tbl>
              <a:tblPr firstRow="1" bandRow="1">
                <a:tableStyleId>{4C3C2611-4C71-4FC5-86AE-919BDF0F9419}</a:tableStyleId>
              </a:tblPr>
              <a:tblGrid>
                <a:gridCol w="1314450">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1325880">
                  <a:extLst>
                    <a:ext uri="{9D8B030D-6E8A-4147-A177-3AD203B41FA5}">
                      <a16:colId xmlns:a16="http://schemas.microsoft.com/office/drawing/2014/main" val="20003"/>
                    </a:ext>
                  </a:extLst>
                </a:gridCol>
                <a:gridCol w="1303020">
                  <a:extLst>
                    <a:ext uri="{9D8B030D-6E8A-4147-A177-3AD203B41FA5}">
                      <a16:colId xmlns:a16="http://schemas.microsoft.com/office/drawing/2014/main" val="20004"/>
                    </a:ext>
                  </a:extLst>
                </a:gridCol>
                <a:gridCol w="1314450">
                  <a:extLst>
                    <a:ext uri="{9D8B030D-6E8A-4147-A177-3AD203B41FA5}">
                      <a16:colId xmlns:a16="http://schemas.microsoft.com/office/drawing/2014/main" val="20005"/>
                    </a:ext>
                  </a:extLst>
                </a:gridCol>
              </a:tblGrid>
              <a:tr h="370840">
                <a:tc>
                  <a:txBody>
                    <a:bodyPr/>
                    <a:lstStyle/>
                    <a:p>
                      <a:pPr>
                        <a:defRPr>
                          <a:latin typeface="+mn-lt"/>
                          <a:ea typeface="+mn-ea"/>
                          <a:cs typeface="+mn-cs"/>
                          <a:sym typeface="Helvetica"/>
                        </a:defRPr>
                      </a:pPr>
                      <a:endParaRPr/>
                    </a:p>
                  </a:txBody>
                  <a:tcPr marL="45720" marR="45720" horzOverflow="overflow"/>
                </a:tc>
                <a:tc>
                  <a:txBody>
                    <a:bodyPr/>
                    <a:lstStyle/>
                    <a:p>
                      <a:pPr>
                        <a:defRPr>
                          <a:latin typeface="+mn-lt"/>
                          <a:ea typeface="+mn-ea"/>
                          <a:cs typeface="+mn-cs"/>
                          <a:sym typeface="Helvetica"/>
                        </a:defRPr>
                      </a:pPr>
                      <a:endParaRPr/>
                    </a:p>
                  </a:txBody>
                  <a:tcPr marL="45720" marR="45720" horzOverflow="overflow"/>
                </a:tc>
                <a:tc>
                  <a:txBody>
                    <a:bodyPr/>
                    <a:lstStyle/>
                    <a:p>
                      <a:pPr>
                        <a:defRPr sz="1800" b="0">
                          <a:solidFill>
                            <a:srgbClr val="000000"/>
                          </a:solidFill>
                        </a:defRPr>
                      </a:pPr>
                      <a:r>
                        <a:rPr sz="1200" b="1">
                          <a:solidFill>
                            <a:srgbClr val="FFFFFF"/>
                          </a:solidFill>
                          <a:latin typeface="+mn-lt"/>
                          <a:ea typeface="+mn-ea"/>
                          <a:cs typeface="+mn-cs"/>
                          <a:sym typeface="Helvetica"/>
                        </a:rPr>
                        <a:t>No of patients </a:t>
                      </a:r>
                    </a:p>
                  </a:txBody>
                  <a:tcPr marL="45720" marR="45720" horzOverflow="overflow"/>
                </a:tc>
                <a:tc>
                  <a:txBody>
                    <a:bodyPr/>
                    <a:lstStyle/>
                    <a:p>
                      <a:pPr>
                        <a:defRPr sz="1800" b="0">
                          <a:solidFill>
                            <a:srgbClr val="000000"/>
                          </a:solidFill>
                        </a:defRPr>
                      </a:pPr>
                      <a:r>
                        <a:rPr sz="1200" b="1">
                          <a:solidFill>
                            <a:srgbClr val="FFFFFF"/>
                          </a:solidFill>
                          <a:latin typeface="+mn-lt"/>
                          <a:ea typeface="+mn-ea"/>
                          <a:cs typeface="+mn-cs"/>
                          <a:sym typeface="Helvetica"/>
                        </a:rPr>
                        <a:t>TP53 aberasyon (%)</a:t>
                      </a:r>
                    </a:p>
                  </a:txBody>
                  <a:tcPr marL="45720" marR="45720" horzOverflow="overflow"/>
                </a:tc>
                <a:tc>
                  <a:txBody>
                    <a:bodyPr/>
                    <a:lstStyle/>
                    <a:p>
                      <a:pPr>
                        <a:defRPr sz="1800" b="0">
                          <a:solidFill>
                            <a:srgbClr val="000000"/>
                          </a:solidFill>
                        </a:defRPr>
                      </a:pPr>
                      <a:r>
                        <a:rPr sz="1200" b="1">
                          <a:solidFill>
                            <a:srgbClr val="FFFFFF"/>
                          </a:solidFill>
                          <a:latin typeface="+mn-lt"/>
                          <a:ea typeface="+mn-ea"/>
                          <a:cs typeface="+mn-cs"/>
                          <a:sym typeface="Helvetica"/>
                        </a:rPr>
                        <a:t>Best response uMRD (%)</a:t>
                      </a:r>
                    </a:p>
                  </a:txBody>
                  <a:tcPr marL="45720" marR="45720" horzOverflow="overflow"/>
                </a:tc>
                <a:tc>
                  <a:txBody>
                    <a:bodyPr/>
                    <a:lstStyle/>
                    <a:p>
                      <a:pPr>
                        <a:defRPr sz="1800" b="0">
                          <a:solidFill>
                            <a:srgbClr val="000000"/>
                          </a:solidFill>
                        </a:defRPr>
                      </a:pPr>
                      <a:r>
                        <a:rPr sz="1200" b="1">
                          <a:solidFill>
                            <a:srgbClr val="FFFFFF"/>
                          </a:solidFill>
                          <a:latin typeface="+mn-lt"/>
                          <a:ea typeface="+mn-ea"/>
                          <a:cs typeface="+mn-cs"/>
                          <a:sym typeface="Helvetica"/>
                        </a:rPr>
                        <a:t>Grade 3-4 nötropeni</a:t>
                      </a:r>
                    </a:p>
                  </a:txBody>
                  <a:tcPr marL="45720" marR="45720" horzOverflow="overflow"/>
                </a:tc>
                <a:extLst>
                  <a:ext uri="{0D108BD9-81ED-4DB2-BD59-A6C34878D82A}">
                    <a16:rowId xmlns:a16="http://schemas.microsoft.com/office/drawing/2014/main" val="10000"/>
                  </a:ext>
                </a:extLst>
              </a:tr>
              <a:tr h="370840">
                <a:tc>
                  <a:txBody>
                    <a:bodyPr/>
                    <a:lstStyle/>
                    <a:p>
                      <a:pPr>
                        <a:defRPr sz="1800"/>
                      </a:pPr>
                      <a:r>
                        <a:rPr sz="1200">
                          <a:latin typeface="+mn-lt"/>
                          <a:ea typeface="+mn-ea"/>
                          <a:cs typeface="+mn-cs"/>
                          <a:sym typeface="Helvetica"/>
                        </a:rPr>
                        <a:t>CAPTIVATE (Faz 2) </a:t>
                      </a:r>
                    </a:p>
                  </a:txBody>
                  <a:tcPr marL="45720" marR="45720" horzOverflow="overflow"/>
                </a:tc>
                <a:tc>
                  <a:txBody>
                    <a:bodyPr/>
                    <a:lstStyle/>
                    <a:p>
                      <a:pPr>
                        <a:defRPr sz="1800"/>
                      </a:pPr>
                      <a:r>
                        <a:rPr sz="1200">
                          <a:latin typeface="+mn-lt"/>
                          <a:ea typeface="+mn-ea"/>
                          <a:cs typeface="+mn-cs"/>
                          <a:sym typeface="Helvetica"/>
                        </a:rPr>
                        <a:t>Ibr + Ven</a:t>
                      </a:r>
                    </a:p>
                  </a:txBody>
                  <a:tcPr marL="45720" marR="45720" horzOverflow="overflow"/>
                </a:tc>
                <a:tc>
                  <a:txBody>
                    <a:bodyPr/>
                    <a:lstStyle/>
                    <a:p>
                      <a:pPr>
                        <a:defRPr sz="1800"/>
                      </a:pPr>
                      <a:r>
                        <a:rPr sz="1200">
                          <a:latin typeface="+mn-lt"/>
                          <a:ea typeface="+mn-ea"/>
                          <a:cs typeface="+mn-cs"/>
                          <a:sym typeface="Helvetica"/>
                        </a:rPr>
                        <a:t>159</a:t>
                      </a:r>
                    </a:p>
                  </a:txBody>
                  <a:tcPr marL="45720" marR="45720" horzOverflow="overflow"/>
                </a:tc>
                <a:tc>
                  <a:txBody>
                    <a:bodyPr/>
                    <a:lstStyle/>
                    <a:p>
                      <a:pPr>
                        <a:defRPr sz="1800"/>
                      </a:pPr>
                      <a:r>
                        <a:rPr sz="1200">
                          <a:latin typeface="+mn-lt"/>
                          <a:ea typeface="+mn-ea"/>
                          <a:cs typeface="+mn-cs"/>
                          <a:sym typeface="Helvetica"/>
                        </a:rPr>
                        <a:t>17</a:t>
                      </a:r>
                    </a:p>
                  </a:txBody>
                  <a:tcPr marL="45720" marR="45720" horzOverflow="overflow"/>
                </a:tc>
                <a:tc>
                  <a:txBody>
                    <a:bodyPr/>
                    <a:lstStyle/>
                    <a:p>
                      <a:pPr>
                        <a:defRPr sz="1800"/>
                      </a:pPr>
                      <a:r>
                        <a:rPr sz="1200">
                          <a:latin typeface="+mn-lt"/>
                          <a:ea typeface="+mn-ea"/>
                          <a:cs typeface="+mn-cs"/>
                          <a:sym typeface="Helvetica"/>
                        </a:rPr>
                        <a:t>2 Yıllık e PFS %95,Perifer 77 , Kİ  60</a:t>
                      </a:r>
                    </a:p>
                  </a:txBody>
                  <a:tcPr marL="45720" marR="45720" horzOverflow="overflow"/>
                </a:tc>
                <a:tc>
                  <a:txBody>
                    <a:bodyPr/>
                    <a:lstStyle/>
                    <a:p>
                      <a:pPr>
                        <a:defRPr sz="1800"/>
                      </a:pPr>
                      <a:r>
                        <a:rPr sz="1200">
                          <a:latin typeface="+mn-lt"/>
                          <a:ea typeface="+mn-ea"/>
                          <a:cs typeface="+mn-cs"/>
                          <a:sym typeface="Helvetica"/>
                        </a:rPr>
                        <a:t>33</a:t>
                      </a:r>
                    </a:p>
                  </a:txBody>
                  <a:tcPr marL="45720" marR="45720" horzOverflow="overflow"/>
                </a:tc>
                <a:extLst>
                  <a:ext uri="{0D108BD9-81ED-4DB2-BD59-A6C34878D82A}">
                    <a16:rowId xmlns:a16="http://schemas.microsoft.com/office/drawing/2014/main" val="10001"/>
                  </a:ext>
                </a:extLst>
              </a:tr>
              <a:tr h="370840">
                <a:tc>
                  <a:txBody>
                    <a:bodyPr/>
                    <a:lstStyle/>
                    <a:p>
                      <a:pPr>
                        <a:defRPr>
                          <a:latin typeface="+mn-lt"/>
                          <a:ea typeface="+mn-ea"/>
                          <a:cs typeface="+mn-cs"/>
                          <a:sym typeface="Helvetica"/>
                        </a:defRPr>
                      </a:pPr>
                      <a:r>
                        <a:t>GLOW</a:t>
                      </a:r>
                    </a:p>
                    <a:p>
                      <a:pPr>
                        <a:defRPr>
                          <a:latin typeface="+mn-lt"/>
                          <a:ea typeface="+mn-ea"/>
                          <a:cs typeface="+mn-cs"/>
                          <a:sym typeface="Helvetica"/>
                        </a:defRPr>
                      </a:pPr>
                      <a:r>
                        <a:t>(Faz 3)</a:t>
                      </a:r>
                    </a:p>
                  </a:txBody>
                  <a:tcPr marL="45720" marR="45720" horzOverflow="overflow"/>
                </a:tc>
                <a:tc>
                  <a:txBody>
                    <a:bodyPr/>
                    <a:lstStyle/>
                    <a:p>
                      <a:pPr>
                        <a:defRPr sz="1800"/>
                      </a:pPr>
                      <a:r>
                        <a:rPr sz="1200">
                          <a:latin typeface="+mn-lt"/>
                          <a:ea typeface="+mn-ea"/>
                          <a:cs typeface="+mn-cs"/>
                          <a:sym typeface="Helvetica"/>
                        </a:rPr>
                        <a:t>Ibr + Ven  vs OClb</a:t>
                      </a:r>
                    </a:p>
                  </a:txBody>
                  <a:tcPr marL="45720" marR="45720" horzOverflow="overflow"/>
                </a:tc>
                <a:tc>
                  <a:txBody>
                    <a:bodyPr/>
                    <a:lstStyle/>
                    <a:p>
                      <a:pPr>
                        <a:defRPr sz="1800"/>
                      </a:pPr>
                      <a:r>
                        <a:rPr sz="1200">
                          <a:latin typeface="+mn-lt"/>
                          <a:ea typeface="+mn-ea"/>
                          <a:cs typeface="+mn-cs"/>
                          <a:sym typeface="Helvetica"/>
                        </a:rPr>
                        <a:t>211</a:t>
                      </a:r>
                    </a:p>
                  </a:txBody>
                  <a:tcPr marL="45720" marR="45720" horzOverflow="overflow"/>
                </a:tc>
                <a:tc>
                  <a:txBody>
                    <a:bodyPr/>
                    <a:lstStyle/>
                    <a:p>
                      <a:pPr>
                        <a:defRPr sz="1800"/>
                      </a:pPr>
                      <a:r>
                        <a:rPr sz="1200">
                          <a:latin typeface="+mn-lt"/>
                          <a:ea typeface="+mn-ea"/>
                          <a:cs typeface="+mn-cs"/>
                          <a:sym typeface="Helvetica"/>
                        </a:rPr>
                        <a:t>Alınmamış</a:t>
                      </a:r>
                    </a:p>
                  </a:txBody>
                  <a:tcPr marL="45720" marR="45720" horzOverflow="overflow"/>
                </a:tc>
                <a:tc>
                  <a:txBody>
                    <a:bodyPr/>
                    <a:lstStyle/>
                    <a:p>
                      <a:pPr>
                        <a:defRPr>
                          <a:latin typeface="+mn-lt"/>
                          <a:ea typeface="+mn-ea"/>
                          <a:cs typeface="+mn-cs"/>
                          <a:sym typeface="Helvetica"/>
                        </a:defRPr>
                      </a:pPr>
                      <a:r>
                        <a:t>30 Aylık PFS %80.5 vs % 35.8</a:t>
                      </a:r>
                    </a:p>
                    <a:p>
                      <a:pPr>
                        <a:defRPr>
                          <a:latin typeface="+mn-lt"/>
                          <a:ea typeface="+mn-ea"/>
                          <a:cs typeface="+mn-cs"/>
                          <a:sym typeface="Helvetica"/>
                        </a:defRPr>
                      </a:pPr>
                      <a:r>
                        <a:t>Perifer 55  ,Kİ 52</a:t>
                      </a:r>
                    </a:p>
                  </a:txBody>
                  <a:tcPr marL="45720" marR="45720" horzOverflow="overflow"/>
                </a:tc>
                <a:tc>
                  <a:txBody>
                    <a:bodyPr/>
                    <a:lstStyle/>
                    <a:p>
                      <a:pPr>
                        <a:defRPr sz="1800"/>
                      </a:pPr>
                      <a:r>
                        <a:rPr sz="1200">
                          <a:latin typeface="+mn-lt"/>
                          <a:ea typeface="+mn-ea"/>
                          <a:cs typeface="+mn-cs"/>
                          <a:sym typeface="Helvetica"/>
                        </a:rPr>
                        <a:t>35</a:t>
                      </a:r>
                    </a:p>
                  </a:txBody>
                  <a:tcPr marL="45720" marR="45720" horzOverflow="overflow"/>
                </a:tc>
                <a:extLst>
                  <a:ext uri="{0D108BD9-81ED-4DB2-BD59-A6C34878D82A}">
                    <a16:rowId xmlns:a16="http://schemas.microsoft.com/office/drawing/2014/main" val="10002"/>
                  </a:ext>
                </a:extLst>
              </a:tr>
              <a:tr h="370840">
                <a:tc>
                  <a:txBody>
                    <a:bodyPr/>
                    <a:lstStyle/>
                    <a:p>
                      <a:pPr>
                        <a:defRPr>
                          <a:latin typeface="+mn-lt"/>
                          <a:ea typeface="+mn-ea"/>
                          <a:cs typeface="+mn-cs"/>
                          <a:sym typeface="Helvetica"/>
                        </a:defRPr>
                      </a:pPr>
                      <a:r>
                        <a:t>GAIA / CLL13 </a:t>
                      </a:r>
                    </a:p>
                    <a:p>
                      <a:pPr>
                        <a:defRPr>
                          <a:latin typeface="+mn-lt"/>
                          <a:ea typeface="+mn-ea"/>
                          <a:cs typeface="+mn-cs"/>
                          <a:sym typeface="Helvetica"/>
                        </a:defRPr>
                      </a:pPr>
                      <a:r>
                        <a:t>(Faz3 )</a:t>
                      </a:r>
                    </a:p>
                  </a:txBody>
                  <a:tcPr marL="45720" marR="45720" horzOverflow="overflow"/>
                </a:tc>
                <a:tc>
                  <a:txBody>
                    <a:bodyPr/>
                    <a:lstStyle/>
                    <a:p>
                      <a:pPr>
                        <a:defRPr sz="1800"/>
                      </a:pPr>
                      <a:r>
                        <a:rPr sz="1200">
                          <a:latin typeface="+mn-lt"/>
                          <a:ea typeface="+mn-ea"/>
                          <a:cs typeface="+mn-cs"/>
                          <a:sym typeface="Helvetica"/>
                        </a:rPr>
                        <a:t>CIT, Ven + R , Ven +Obi , Ven +Obi + Ibr</a:t>
                      </a:r>
                    </a:p>
                  </a:txBody>
                  <a:tcPr marL="45720" marR="45720" horzOverflow="overflow"/>
                </a:tc>
                <a:tc>
                  <a:txBody>
                    <a:bodyPr/>
                    <a:lstStyle/>
                    <a:p>
                      <a:pPr>
                        <a:defRPr sz="1800"/>
                      </a:pPr>
                      <a:r>
                        <a:rPr sz="1200">
                          <a:latin typeface="+mn-lt"/>
                          <a:ea typeface="+mn-ea"/>
                          <a:cs typeface="+mn-cs"/>
                          <a:sym typeface="Helvetica"/>
                        </a:rPr>
                        <a:t>956</a:t>
                      </a:r>
                    </a:p>
                  </a:txBody>
                  <a:tcPr marL="45720" marR="45720" horzOverflow="overflow"/>
                </a:tc>
                <a:tc>
                  <a:txBody>
                    <a:bodyPr/>
                    <a:lstStyle/>
                    <a:p>
                      <a:pPr>
                        <a:defRPr sz="1800"/>
                      </a:pPr>
                      <a:r>
                        <a:rPr sz="1200">
                          <a:latin typeface="+mn-lt"/>
                          <a:ea typeface="+mn-ea"/>
                          <a:cs typeface="+mn-cs"/>
                          <a:sym typeface="Helvetica"/>
                        </a:rPr>
                        <a:t>Alınmamış</a:t>
                      </a:r>
                    </a:p>
                  </a:txBody>
                  <a:tcPr marL="45720" marR="45720" horzOverflow="overflow"/>
                </a:tc>
                <a:tc>
                  <a:txBody>
                    <a:bodyPr/>
                    <a:lstStyle/>
                    <a:p>
                      <a:pPr>
                        <a:defRPr sz="1800"/>
                      </a:pPr>
                      <a:r>
                        <a:rPr sz="1200">
                          <a:latin typeface="+mn-lt"/>
                          <a:ea typeface="+mn-ea"/>
                          <a:cs typeface="+mn-cs"/>
                          <a:sym typeface="Helvetica"/>
                        </a:rPr>
                        <a:t>Perifer 92 , Kİ 78</a:t>
                      </a:r>
                    </a:p>
                  </a:txBody>
                  <a:tcPr marL="45720" marR="45720" horzOverflow="overflow"/>
                </a:tc>
                <a:tc>
                  <a:txBody>
                    <a:bodyPr/>
                    <a:lstStyle/>
                    <a:p>
                      <a:pPr>
                        <a:defRPr sz="1800"/>
                      </a:pPr>
                      <a:r>
                        <a:rPr sz="1200">
                          <a:latin typeface="+mn-lt"/>
                          <a:ea typeface="+mn-ea"/>
                          <a:cs typeface="+mn-cs"/>
                          <a:sym typeface="Helvetica"/>
                        </a:rPr>
                        <a:t>52, 46, 56, 49</a:t>
                      </a:r>
                    </a:p>
                  </a:txBody>
                  <a:tcPr marL="45720" marR="45720" horzOverflow="overflow"/>
                </a:tc>
                <a:extLst>
                  <a:ext uri="{0D108BD9-81ED-4DB2-BD59-A6C34878D82A}">
                    <a16:rowId xmlns:a16="http://schemas.microsoft.com/office/drawing/2014/main" val="10003"/>
                  </a:ext>
                </a:extLst>
              </a:tr>
              <a:tr h="370840">
                <a:tc>
                  <a:txBody>
                    <a:bodyPr/>
                    <a:lstStyle/>
                    <a:p>
                      <a:pPr>
                        <a:defRPr sz="1800"/>
                      </a:pPr>
                      <a:r>
                        <a:rPr sz="1200">
                          <a:latin typeface="+mn-lt"/>
                          <a:ea typeface="+mn-ea"/>
                          <a:cs typeface="+mn-cs"/>
                          <a:sym typeface="Helvetica"/>
                        </a:rPr>
                        <a:t>DFCI IIT</a:t>
                      </a:r>
                    </a:p>
                  </a:txBody>
                  <a:tcPr marL="45720" marR="45720" horzOverflow="overflow"/>
                </a:tc>
                <a:tc>
                  <a:txBody>
                    <a:bodyPr/>
                    <a:lstStyle/>
                    <a:p>
                      <a:pPr>
                        <a:defRPr sz="1800"/>
                      </a:pPr>
                      <a:r>
                        <a:rPr sz="1200">
                          <a:latin typeface="+mn-lt"/>
                          <a:ea typeface="+mn-ea"/>
                          <a:cs typeface="+mn-cs"/>
                          <a:sym typeface="Helvetica"/>
                        </a:rPr>
                        <a:t>Acala+ Ven +Obi</a:t>
                      </a:r>
                    </a:p>
                  </a:txBody>
                  <a:tcPr marL="45720" marR="45720" horzOverflow="overflow"/>
                </a:tc>
                <a:tc>
                  <a:txBody>
                    <a:bodyPr/>
                    <a:lstStyle/>
                    <a:p>
                      <a:pPr>
                        <a:defRPr sz="1800"/>
                      </a:pPr>
                      <a:r>
                        <a:rPr sz="1200">
                          <a:latin typeface="+mn-lt"/>
                          <a:ea typeface="+mn-ea"/>
                          <a:cs typeface="+mn-cs"/>
                          <a:sym typeface="Helvetica"/>
                        </a:rPr>
                        <a:t>37</a:t>
                      </a:r>
                    </a:p>
                  </a:txBody>
                  <a:tcPr marL="45720" marR="45720" horzOverflow="overflow"/>
                </a:tc>
                <a:tc>
                  <a:txBody>
                    <a:bodyPr/>
                    <a:lstStyle/>
                    <a:p>
                      <a:pPr>
                        <a:defRPr sz="1800"/>
                      </a:pPr>
                      <a:r>
                        <a:rPr sz="1200">
                          <a:latin typeface="+mn-lt"/>
                          <a:ea typeface="+mn-ea"/>
                          <a:cs typeface="+mn-cs"/>
                          <a:sym typeface="Helvetica"/>
                        </a:rPr>
                        <a:t>27</a:t>
                      </a:r>
                    </a:p>
                  </a:txBody>
                  <a:tcPr marL="45720" marR="45720" horzOverflow="overflow"/>
                </a:tc>
                <a:tc>
                  <a:txBody>
                    <a:bodyPr/>
                    <a:lstStyle/>
                    <a:p>
                      <a:pPr>
                        <a:defRPr sz="1800"/>
                      </a:pPr>
                      <a:r>
                        <a:rPr sz="1200">
                          <a:latin typeface="+mn-lt"/>
                          <a:ea typeface="+mn-ea"/>
                          <a:cs typeface="+mn-cs"/>
                          <a:sym typeface="Helvetica"/>
                        </a:rPr>
                        <a:t>Perifer 92 ,Kİ 86</a:t>
                      </a:r>
                    </a:p>
                  </a:txBody>
                  <a:tcPr marL="45720" marR="45720" horzOverflow="overflow"/>
                </a:tc>
                <a:tc>
                  <a:txBody>
                    <a:bodyPr/>
                    <a:lstStyle/>
                    <a:p>
                      <a:pPr>
                        <a:defRPr sz="1800"/>
                      </a:pPr>
                      <a:r>
                        <a:rPr sz="1200">
                          <a:latin typeface="+mn-lt"/>
                          <a:ea typeface="+mn-ea"/>
                          <a:cs typeface="+mn-cs"/>
                          <a:sym typeface="Helvetica"/>
                        </a:rPr>
                        <a:t>43</a:t>
                      </a:r>
                    </a:p>
                  </a:txBody>
                  <a:tcPr marL="45720" marR="45720" horzOverflow="overflow"/>
                </a:tc>
                <a:extLst>
                  <a:ext uri="{0D108BD9-81ED-4DB2-BD59-A6C34878D82A}">
                    <a16:rowId xmlns:a16="http://schemas.microsoft.com/office/drawing/2014/main" val="10004"/>
                  </a:ext>
                </a:extLst>
              </a:tr>
              <a:tr h="370840">
                <a:tc>
                  <a:txBody>
                    <a:bodyPr/>
                    <a:lstStyle/>
                    <a:p>
                      <a:pPr>
                        <a:defRPr sz="1800"/>
                      </a:pPr>
                      <a:r>
                        <a:rPr sz="1200">
                          <a:latin typeface="+mn-lt"/>
                          <a:ea typeface="+mn-ea"/>
                          <a:cs typeface="+mn-cs"/>
                          <a:sym typeface="Helvetica"/>
                        </a:rPr>
                        <a:t>BoVen IIT</a:t>
                      </a:r>
                    </a:p>
                  </a:txBody>
                  <a:tcPr marL="45720" marR="45720" horzOverflow="overflow"/>
                </a:tc>
                <a:tc>
                  <a:txBody>
                    <a:bodyPr/>
                    <a:lstStyle/>
                    <a:p>
                      <a:pPr>
                        <a:defRPr sz="1800"/>
                      </a:pPr>
                      <a:r>
                        <a:rPr sz="1200">
                          <a:latin typeface="+mn-lt"/>
                          <a:ea typeface="+mn-ea"/>
                          <a:cs typeface="+mn-cs"/>
                          <a:sym typeface="Helvetica"/>
                        </a:rPr>
                        <a:t>Zanubritinib + Ven +Obi</a:t>
                      </a:r>
                    </a:p>
                  </a:txBody>
                  <a:tcPr marL="45720" marR="45720" horzOverflow="overflow"/>
                </a:tc>
                <a:tc>
                  <a:txBody>
                    <a:bodyPr/>
                    <a:lstStyle/>
                    <a:p>
                      <a:pPr>
                        <a:defRPr sz="1800"/>
                      </a:pPr>
                      <a:r>
                        <a:rPr sz="1200">
                          <a:latin typeface="+mn-lt"/>
                          <a:ea typeface="+mn-ea"/>
                          <a:cs typeface="+mn-cs"/>
                          <a:sym typeface="Helvetica"/>
                        </a:rPr>
                        <a:t>39</a:t>
                      </a:r>
                    </a:p>
                  </a:txBody>
                  <a:tcPr marL="45720" marR="45720" horzOverflow="overflow"/>
                </a:tc>
                <a:tc>
                  <a:txBody>
                    <a:bodyPr/>
                    <a:lstStyle/>
                    <a:p>
                      <a:pPr>
                        <a:defRPr sz="1800"/>
                      </a:pPr>
                      <a:r>
                        <a:rPr sz="1200">
                          <a:latin typeface="+mn-lt"/>
                          <a:ea typeface="+mn-ea"/>
                          <a:cs typeface="+mn-cs"/>
                          <a:sym typeface="Helvetica"/>
                        </a:rPr>
                        <a:t>13</a:t>
                      </a:r>
                    </a:p>
                  </a:txBody>
                  <a:tcPr marL="45720" marR="45720" horzOverflow="overflow"/>
                </a:tc>
                <a:tc>
                  <a:txBody>
                    <a:bodyPr/>
                    <a:lstStyle/>
                    <a:p>
                      <a:pPr>
                        <a:defRPr sz="1800"/>
                      </a:pPr>
                      <a:r>
                        <a:rPr sz="1200">
                          <a:latin typeface="+mn-lt"/>
                          <a:ea typeface="+mn-ea"/>
                          <a:cs typeface="+mn-cs"/>
                          <a:sym typeface="Helvetica"/>
                        </a:rPr>
                        <a:t>ORR % 100 ,% 57 CR ,Perifer 95 , Kİ 89</a:t>
                      </a:r>
                    </a:p>
                  </a:txBody>
                  <a:tcPr marL="45720" marR="45720" horzOverflow="overflow"/>
                </a:tc>
                <a:tc>
                  <a:txBody>
                    <a:bodyPr/>
                    <a:lstStyle/>
                    <a:p>
                      <a:pPr>
                        <a:defRPr sz="1800"/>
                      </a:pPr>
                      <a:r>
                        <a:rPr sz="1200">
                          <a:latin typeface="+mn-lt"/>
                          <a:ea typeface="+mn-ea"/>
                          <a:cs typeface="+mn-cs"/>
                          <a:sym typeface="Helvetica"/>
                        </a:rPr>
                        <a:t>18</a:t>
                      </a:r>
                    </a:p>
                  </a:txBody>
                  <a:tcPr marL="45720" marR="45720" horzOverflow="overflow"/>
                </a:tc>
                <a:extLst>
                  <a:ext uri="{0D108BD9-81ED-4DB2-BD59-A6C34878D82A}">
                    <a16:rowId xmlns:a16="http://schemas.microsoft.com/office/drawing/2014/main" val="10005"/>
                  </a:ext>
                </a:extLst>
              </a:tr>
            </a:tbl>
          </a:graphicData>
        </a:graphic>
      </p:graphicFrame>
      <p:sp>
        <p:nvSpPr>
          <p:cNvPr id="557" name="4 Metin kutusu"/>
          <p:cNvSpPr txBox="1"/>
          <p:nvPr/>
        </p:nvSpPr>
        <p:spPr>
          <a:xfrm>
            <a:off x="4943872" y="836713"/>
            <a:ext cx="2474391" cy="461661"/>
          </a:xfrm>
          <a:prstGeom prst="rect">
            <a:avLst/>
          </a:prstGeom>
          <a:solidFill>
            <a:srgbClr val="E46C0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400" b="1">
                <a:latin typeface="+mj-lt"/>
                <a:ea typeface="+mj-ea"/>
                <a:cs typeface="+mj-cs"/>
                <a:sym typeface="Calibri"/>
              </a:defRPr>
            </a:lvl1pPr>
          </a:lstStyle>
          <a:p>
            <a:r>
              <a:t>BTK inh+BCL-2 inh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2.png" descr="2.png"/>
          <p:cNvPicPr>
            <a:picLocks noChangeAspect="1"/>
          </p:cNvPicPr>
          <p:nvPr/>
        </p:nvPicPr>
        <p:blipFill>
          <a:blip r:embed="rId2">
            <a:extLst/>
          </a:blip>
          <a:stretch>
            <a:fillRect/>
          </a:stretch>
        </p:blipFill>
        <p:spPr>
          <a:xfrm>
            <a:off x="1828799" y="2085882"/>
            <a:ext cx="8534404" cy="800107"/>
          </a:xfrm>
          <a:prstGeom prst="rect">
            <a:avLst/>
          </a:prstGeom>
          <a:ln w="12700">
            <a:miter lim="400000"/>
          </a:ln>
        </p:spPr>
      </p:pic>
      <p:pic>
        <p:nvPicPr>
          <p:cNvPr id="560" name="ibr-ven.png" descr="ibr-ven.png"/>
          <p:cNvPicPr>
            <a:picLocks noChangeAspect="1"/>
          </p:cNvPicPr>
          <p:nvPr/>
        </p:nvPicPr>
        <p:blipFill>
          <a:blip r:embed="rId3">
            <a:extLst/>
          </a:blip>
          <a:stretch>
            <a:fillRect/>
          </a:stretch>
        </p:blipFill>
        <p:spPr>
          <a:xfrm>
            <a:off x="1784349" y="2914429"/>
            <a:ext cx="8623304" cy="1562108"/>
          </a:xfrm>
          <a:prstGeom prst="rect">
            <a:avLst/>
          </a:prstGeom>
          <a:ln w="12700">
            <a:miter lim="400000"/>
          </a:ln>
        </p:spPr>
      </p:pic>
      <p:sp>
        <p:nvSpPr>
          <p:cNvPr id="561" name="Bcl-2 inhibisyonu"/>
          <p:cNvSpPr txBox="1"/>
          <p:nvPr/>
        </p:nvSpPr>
        <p:spPr>
          <a:xfrm>
            <a:off x="3992353" y="1309242"/>
            <a:ext cx="2451949" cy="400105"/>
          </a:xfrm>
          <a:prstGeom prst="rect">
            <a:avLst/>
          </a:prstGeom>
          <a:solidFill>
            <a:srgbClr val="F6BE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b="1">
                <a:latin typeface="+mj-lt"/>
                <a:ea typeface="+mj-ea"/>
                <a:cs typeface="+mj-cs"/>
                <a:sym typeface="Calibri"/>
              </a:defRPr>
            </a:lvl1pPr>
          </a:lstStyle>
          <a:p>
            <a:r>
              <a:t>Bcl-2+BTK inhibisyonu</a:t>
            </a:r>
          </a:p>
        </p:txBody>
      </p:sp>
      <p:sp>
        <p:nvSpPr>
          <p:cNvPr id="562" name="Süreli Tedavi"/>
          <p:cNvSpPr txBox="1"/>
          <p:nvPr/>
        </p:nvSpPr>
        <p:spPr>
          <a:xfrm>
            <a:off x="7147410" y="1309242"/>
            <a:ext cx="1461293" cy="400105"/>
          </a:xfrm>
          <a:prstGeom prst="rect">
            <a:avLst/>
          </a:prstGeom>
          <a:solidFill>
            <a:srgbClr val="8FAAD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b="1">
                <a:latin typeface="+mj-lt"/>
                <a:ea typeface="+mj-ea"/>
                <a:cs typeface="+mj-cs"/>
                <a:sym typeface="Calibri"/>
              </a:defRPr>
            </a:lvl1pPr>
          </a:lstStyle>
          <a:p>
            <a:r>
              <a:t>Süreli Tedavi</a:t>
            </a:r>
          </a:p>
        </p:txBody>
      </p:sp>
      <p:sp>
        <p:nvSpPr>
          <p:cNvPr id="563" name="Munir T, Cairns DA, Bloor A, et al. Chronic Lymphocytic Leukemia Therapy Guided by Measurable Residual Disease. N Engl J Med. 2024;390(4):326-337. doi:10.1056/NEJMoa2310063"/>
          <p:cNvSpPr txBox="1"/>
          <p:nvPr/>
        </p:nvSpPr>
        <p:spPr>
          <a:xfrm>
            <a:off x="4303957" y="6431763"/>
            <a:ext cx="6416176" cy="438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p>
            <a:pPr defTabSz="457200">
              <a:lnSpc>
                <a:spcPts val="2700"/>
              </a:lnSpc>
              <a:defRPr sz="600">
                <a:solidFill>
                  <a:srgbClr val="212121"/>
                </a:solidFill>
              </a:defRPr>
            </a:pPr>
            <a:r>
              <a:rPr sz="600"/>
              <a:t>Munir T, Cairns DA, Bloor A, et al. Chronic Lymphocytic Leukemia Therapy Guided by Measurable Residual Disease. </a:t>
            </a:r>
            <a:r>
              <a:rPr sz="600" i="1"/>
              <a:t>N Engl J Med</a:t>
            </a:r>
            <a:r>
              <a:rPr sz="600"/>
              <a:t>. 2024;390(4):326-337. doi:10.1056/NEJMoa2310063</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FLAIR trial…"/>
          <p:cNvSpPr txBox="1"/>
          <p:nvPr/>
        </p:nvSpPr>
        <p:spPr>
          <a:xfrm>
            <a:off x="1757772" y="3720025"/>
            <a:ext cx="8676456" cy="2246765"/>
          </a:xfrm>
          <a:prstGeom prst="rect">
            <a:avLst/>
          </a:prstGeom>
          <a:solidFill>
            <a:srgbClr val="D6D3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80472" indent="-180472">
              <a:buSzPct val="100000"/>
              <a:buChar char="•"/>
              <a:defRPr sz="1400">
                <a:latin typeface="Chalkboard SE Regular"/>
                <a:ea typeface="Chalkboard SE Regular"/>
                <a:cs typeface="Chalkboard SE Regular"/>
                <a:sym typeface="Chalkboard SE Regular"/>
              </a:defRPr>
            </a:pPr>
            <a:r>
              <a:rPr sz="1400"/>
              <a:t>1. Sıra, fit</a:t>
            </a:r>
          </a:p>
          <a:p>
            <a:pPr marL="180472" indent="-180472">
              <a:buSzPct val="100000"/>
              <a:buChar char="•"/>
              <a:defRPr sz="1400">
                <a:latin typeface="Chalkboard SE Regular"/>
                <a:ea typeface="Chalkboard SE Regular"/>
                <a:cs typeface="Chalkboard SE Regular"/>
                <a:sym typeface="Chalkboard SE Regular"/>
              </a:defRPr>
            </a:pPr>
            <a:r>
              <a:rPr sz="1400"/>
              <a:t>MRD’ye göre fleksible protokol; uMRD’ye ulaşamayanlarda tedavi maksimum 6 yıla kadar devam etti,</a:t>
            </a:r>
          </a:p>
          <a:p>
            <a:pPr marL="180472" indent="-180472">
              <a:buSzPct val="100000"/>
              <a:buChar char="•"/>
              <a:defRPr sz="1400">
                <a:latin typeface="Chalkboard SE Regular"/>
                <a:ea typeface="Chalkboard SE Regular"/>
                <a:cs typeface="Chalkboard SE Regular"/>
                <a:sym typeface="Chalkboard SE Regular"/>
              </a:defRPr>
            </a:pPr>
            <a:r>
              <a:rPr sz="1400"/>
              <a:t>2 kollu; </a:t>
            </a:r>
          </a:p>
          <a:p>
            <a:pPr marL="561471" lvl="1" indent="-180472">
              <a:buSzPct val="100000"/>
              <a:buChar char="•"/>
              <a:defRPr sz="1400">
                <a:latin typeface="Chalkboard SE Regular"/>
                <a:ea typeface="Chalkboard SE Regular"/>
                <a:cs typeface="Chalkboard SE Regular"/>
                <a:sym typeface="Chalkboard SE Regular"/>
              </a:defRPr>
            </a:pPr>
            <a:r>
              <a:rPr sz="1400"/>
              <a:t>Ven-Ibr  VS KİT (FCR)</a:t>
            </a:r>
          </a:p>
          <a:p>
            <a:pPr marL="180472" indent="-180472">
              <a:buSzPct val="100000"/>
              <a:buChar char="•"/>
              <a:defRPr sz="1400">
                <a:latin typeface="Chalkboard SE Regular"/>
                <a:ea typeface="Chalkboard SE Regular"/>
                <a:cs typeface="Chalkboard SE Regular"/>
                <a:sym typeface="Chalkboard SE Regular"/>
              </a:defRPr>
            </a:pPr>
            <a:r>
              <a:rPr sz="1400"/>
              <a:t>Sonlanım noktası, 24-60 ay arasında 260 hastanın 140’ında tedavi kesildi; izlem, uMRD ve PFS</a:t>
            </a:r>
          </a:p>
          <a:p>
            <a:pPr marL="942472" lvl="2" indent="-180472">
              <a:buSzPct val="100000"/>
              <a:buChar char="•"/>
              <a:defRPr sz="1400">
                <a:latin typeface="Chalkboard SE Regular"/>
                <a:ea typeface="Chalkboard SE Regular"/>
                <a:cs typeface="Chalkboard SE Regular"/>
                <a:sym typeface="Chalkboard SE Regular"/>
              </a:defRPr>
            </a:pPr>
            <a:r>
              <a:rPr sz="1400"/>
              <a:t>3 yıllık PFS</a:t>
            </a:r>
          </a:p>
          <a:p>
            <a:pPr marL="1323472" lvl="3" indent="-180472">
              <a:buSzPct val="100000"/>
              <a:buChar char="•"/>
              <a:defRPr sz="1400">
                <a:latin typeface="Chalkboard SE Regular"/>
                <a:ea typeface="Chalkboard SE Regular"/>
                <a:cs typeface="Chalkboard SE Regular"/>
                <a:sym typeface="Chalkboard SE Regular"/>
              </a:defRPr>
            </a:pPr>
            <a:r>
              <a:rPr sz="1400"/>
              <a:t>Ven-Ibr'nin %97 VS %76</a:t>
            </a:r>
          </a:p>
          <a:p>
            <a:pPr marL="942472" lvl="2" indent="-180472">
              <a:buSzPct val="100000"/>
              <a:buChar char="•"/>
              <a:defRPr sz="1400">
                <a:latin typeface="Chalkboard SE Regular"/>
                <a:ea typeface="Chalkboard SE Regular"/>
                <a:cs typeface="Chalkboard SE Regular"/>
                <a:sym typeface="Chalkboard SE Regular"/>
              </a:defRPr>
            </a:pPr>
            <a:r>
              <a:rPr sz="1400"/>
              <a:t>5. Yılda uMRD elde edilen olgular</a:t>
            </a:r>
          </a:p>
          <a:p>
            <a:pPr marL="1323472" lvl="3" indent="-180472">
              <a:buSzPct val="100000"/>
              <a:buChar char="•"/>
              <a:defRPr sz="1400">
                <a:latin typeface="Chalkboard SE Regular"/>
                <a:ea typeface="Chalkboard SE Regular"/>
                <a:cs typeface="Chalkboard SE Regular"/>
                <a:sym typeface="Chalkboard SE Regular"/>
              </a:defRPr>
            </a:pPr>
            <a:r>
              <a:rPr sz="1400"/>
              <a:t>PK da İbr-ven 12 ayından sonra %47,5 uMRD</a:t>
            </a:r>
          </a:p>
          <a:p>
            <a:pPr marL="1323472" lvl="3" indent="-180472">
              <a:buSzPct val="100000"/>
              <a:buChar char="•"/>
              <a:defRPr sz="1400">
                <a:latin typeface="Chalkboard SE Regular"/>
                <a:ea typeface="Chalkboard SE Regular"/>
                <a:cs typeface="Chalkboard SE Regular"/>
                <a:sym typeface="Chalkboard SE Regular"/>
              </a:defRPr>
            </a:pPr>
            <a:r>
              <a:rPr sz="1400"/>
              <a:t>K.i Umrd %65.9 ve Periferik kanda %92.7</a:t>
            </a:r>
          </a:p>
        </p:txBody>
      </p:sp>
      <p:sp>
        <p:nvSpPr>
          <p:cNvPr id="566" name="17 p Del ya da TP53 verisi yok"/>
          <p:cNvSpPr txBox="1"/>
          <p:nvPr/>
        </p:nvSpPr>
        <p:spPr>
          <a:xfrm>
            <a:off x="1776081" y="3454717"/>
            <a:ext cx="2521862" cy="316862"/>
          </a:xfrm>
          <a:prstGeom prst="rect">
            <a:avLst/>
          </a:prstGeom>
          <a:gradFill>
            <a:gsLst>
              <a:gs pos="0">
                <a:srgbClr val="499CE7"/>
              </a:gs>
              <a:gs pos="100000">
                <a:srgbClr val="AFD2FF"/>
              </a:gs>
            </a:gsLst>
            <a:lin ang="16200000"/>
          </a:gradFill>
          <a:ln>
            <a:solidFill>
              <a:srgbClr val="5698D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vl1pPr>
          </a:lstStyle>
          <a:p>
            <a:r>
              <a:t>17 p Del ya da TP53 verisi yok</a:t>
            </a:r>
          </a:p>
        </p:txBody>
      </p:sp>
      <p:sp>
        <p:nvSpPr>
          <p:cNvPr id="567" name="8 Dikdörtgen"/>
          <p:cNvSpPr/>
          <p:nvPr/>
        </p:nvSpPr>
        <p:spPr>
          <a:xfrm>
            <a:off x="1652130" y="6383005"/>
            <a:ext cx="8677473" cy="307773"/>
          </a:xfrm>
          <a:prstGeom prst="rect">
            <a:avLst/>
          </a:prstGeom>
          <a:solidFill>
            <a:srgbClr val="B9CDE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1142999">
              <a:defRPr sz="1400">
                <a:latin typeface="Chalkboard SE Regular"/>
                <a:ea typeface="Chalkboard SE Regular"/>
                <a:cs typeface="Chalkboard SE Regular"/>
                <a:sym typeface="Chalkboard SE Regular"/>
              </a:defRPr>
            </a:pPr>
            <a:r>
              <a:rPr sz="1400"/>
              <a:t>Tedaviyi bırakan hastaların yüzdesi:  24 ayda %28,9; 36 ayda %58,0; ve 60 ayda %78,4</a:t>
            </a:r>
          </a:p>
        </p:txBody>
      </p:sp>
      <p:sp>
        <p:nvSpPr>
          <p:cNvPr id="568" name="Y.E:…"/>
          <p:cNvSpPr txBox="1"/>
          <p:nvPr/>
        </p:nvSpPr>
        <p:spPr>
          <a:xfrm>
            <a:off x="5959942" y="5101681"/>
            <a:ext cx="4353111" cy="52321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Chalkboard SE Regular"/>
                <a:ea typeface="Chalkboard SE Regular"/>
                <a:cs typeface="Chalkboard SE Regular"/>
                <a:sym typeface="Chalkboard SE Regular"/>
              </a:defRPr>
            </a:pPr>
            <a:r>
              <a:rPr sz="1400"/>
              <a:t>Y.E:</a:t>
            </a:r>
          </a:p>
          <a:p>
            <a:pPr>
              <a:defRPr sz="1400">
                <a:latin typeface="Chalkboard SE Regular"/>
                <a:ea typeface="Chalkboard SE Regular"/>
                <a:cs typeface="Chalkboard SE Regular"/>
                <a:sym typeface="Chalkboard SE Regular"/>
              </a:defRPr>
            </a:pPr>
            <a:r>
              <a:rPr sz="1400"/>
              <a:t>Enf riski benzer, Kardiyak olay İBR-Ven de daha fazla</a:t>
            </a:r>
          </a:p>
        </p:txBody>
      </p:sp>
      <p:sp>
        <p:nvSpPr>
          <p:cNvPr id="569" name="FLAIR trial"/>
          <p:cNvSpPr txBox="1"/>
          <p:nvPr/>
        </p:nvSpPr>
        <p:spPr>
          <a:xfrm>
            <a:off x="5205160" y="150957"/>
            <a:ext cx="1182371" cy="369328"/>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defRPr>
            </a:lvl1pPr>
          </a:lstStyle>
          <a:p>
            <a:r>
              <a:t>FLAIR trial</a:t>
            </a:r>
          </a:p>
        </p:txBody>
      </p:sp>
      <p:pic>
        <p:nvPicPr>
          <p:cNvPr id="570" name="1.png" descr="1.png"/>
          <p:cNvPicPr>
            <a:picLocks noChangeAspect="1"/>
          </p:cNvPicPr>
          <p:nvPr/>
        </p:nvPicPr>
        <p:blipFill>
          <a:blip r:embed="rId2">
            <a:extLst/>
          </a:blip>
          <a:stretch>
            <a:fillRect/>
          </a:stretch>
        </p:blipFill>
        <p:spPr>
          <a:xfrm>
            <a:off x="1427289" y="375642"/>
            <a:ext cx="3219446" cy="2501801"/>
          </a:xfrm>
          <a:prstGeom prst="rect">
            <a:avLst/>
          </a:prstGeom>
          <a:ln w="12700">
            <a:miter lim="400000"/>
          </a:ln>
        </p:spPr>
      </p:pic>
      <p:pic>
        <p:nvPicPr>
          <p:cNvPr id="571" name="2.png" descr="2.png"/>
          <p:cNvPicPr>
            <a:picLocks noChangeAspect="1"/>
          </p:cNvPicPr>
          <p:nvPr/>
        </p:nvPicPr>
        <p:blipFill>
          <a:blip r:embed="rId3">
            <a:extLst/>
          </a:blip>
          <a:stretch>
            <a:fillRect/>
          </a:stretch>
        </p:blipFill>
        <p:spPr>
          <a:xfrm>
            <a:off x="4413250" y="1005228"/>
            <a:ext cx="3365500" cy="2616201"/>
          </a:xfrm>
          <a:prstGeom prst="rect">
            <a:avLst/>
          </a:prstGeom>
          <a:ln w="12700">
            <a:miter lim="400000"/>
          </a:ln>
        </p:spPr>
      </p:pic>
      <p:pic>
        <p:nvPicPr>
          <p:cNvPr id="572" name="3.png" descr="3.png"/>
          <p:cNvPicPr>
            <a:picLocks noChangeAspect="1"/>
          </p:cNvPicPr>
          <p:nvPr/>
        </p:nvPicPr>
        <p:blipFill>
          <a:blip r:embed="rId4">
            <a:extLst/>
          </a:blip>
          <a:stretch>
            <a:fillRect/>
          </a:stretch>
        </p:blipFill>
        <p:spPr>
          <a:xfrm>
            <a:off x="7889294" y="12177"/>
            <a:ext cx="2531388" cy="3916676"/>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GLOW: Phase 3 Study (NCT03462719) Evaluating Fixed-Duration Ibr+Ven in Previously Untreated CLL"/>
          <p:cNvSpPr txBox="1">
            <a:spLocks noGrp="1"/>
          </p:cNvSpPr>
          <p:nvPr>
            <p:ph type="title"/>
          </p:nvPr>
        </p:nvSpPr>
        <p:spPr>
          <a:xfrm>
            <a:off x="1879599" y="305048"/>
            <a:ext cx="8613001" cy="399562"/>
          </a:xfrm>
          <a:prstGeom prst="rect">
            <a:avLst/>
          </a:prstGeom>
          <a:solidFill>
            <a:schemeClr val="accent2"/>
          </a:solidFill>
          <a:ln w="25400">
            <a:solidFill>
              <a:srgbClr val="8C3A38"/>
            </a:solidFill>
            <a:round/>
          </a:ln>
          <a:effectLst>
            <a:outerShdw blurRad="38100" dist="23000" dir="5400000" rotWithShape="0">
              <a:srgbClr val="000000">
                <a:alpha val="35000"/>
              </a:srgbClr>
            </a:outerShdw>
          </a:effectLst>
        </p:spPr>
        <p:txBody>
          <a:bodyPr lIns="34289" tIns="34289" rIns="34289" bIns="34289" anchor="b">
            <a:normAutofit/>
          </a:bodyPr>
          <a:lstStyle>
            <a:lvl1pPr algn="l" defTabSz="740662">
              <a:defRPr sz="1400">
                <a:solidFill>
                  <a:srgbClr val="FFFFFF"/>
                </a:solidFill>
                <a:latin typeface="+mn-lt"/>
                <a:ea typeface="+mn-ea"/>
                <a:cs typeface="+mn-cs"/>
                <a:sym typeface="Helvetica"/>
              </a:defRPr>
            </a:lvl1pPr>
          </a:lstStyle>
          <a:p>
            <a:r>
              <a:t>GLOW: Phase 3 Study (NCT03462719) Evaluating Fixed-Duration Ibr+Ven in Previously Untreated CLL</a:t>
            </a:r>
          </a:p>
        </p:txBody>
      </p:sp>
      <p:sp>
        <p:nvSpPr>
          <p:cNvPr id="575" name="GLOW…"/>
          <p:cNvSpPr txBox="1"/>
          <p:nvPr/>
        </p:nvSpPr>
        <p:spPr>
          <a:xfrm>
            <a:off x="1807833" y="4189277"/>
            <a:ext cx="4790625" cy="2225221"/>
          </a:xfrm>
          <a:prstGeom prst="rect">
            <a:avLst/>
          </a:prstGeom>
          <a:solidFill>
            <a:srgbClr val="D6D3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defRPr sz="1400">
                <a:latin typeface="Chalkboard SE Regular"/>
                <a:ea typeface="Chalkboard SE Regular"/>
                <a:cs typeface="Chalkboard SE Regular"/>
                <a:sym typeface="Chalkboard SE Regular"/>
              </a:defRPr>
            </a:pPr>
            <a:r>
              <a:rPr sz="1400"/>
              <a:t>GLOW</a:t>
            </a:r>
          </a:p>
          <a:p>
            <a:pPr marL="180472" indent="-180472">
              <a:lnSpc>
                <a:spcPct val="90000"/>
              </a:lnSpc>
              <a:buSzPct val="100000"/>
              <a:buChar char="•"/>
              <a:defRPr sz="1400">
                <a:latin typeface="Chalkboard SE Regular"/>
                <a:ea typeface="Chalkboard SE Regular"/>
                <a:cs typeface="Chalkboard SE Regular"/>
                <a:sym typeface="Chalkboard SE Regular"/>
              </a:defRPr>
            </a:pPr>
            <a:r>
              <a:rPr sz="1400"/>
              <a:t>1. Sıra, Unfit, Medyan yaş:71</a:t>
            </a:r>
          </a:p>
          <a:p>
            <a:pPr marL="180472" indent="-180472">
              <a:lnSpc>
                <a:spcPct val="90000"/>
              </a:lnSpc>
              <a:buSzPct val="100000"/>
              <a:buChar char="•"/>
              <a:defRPr sz="1400">
                <a:latin typeface="Chalkboard SE Regular"/>
                <a:ea typeface="Chalkboard SE Regular"/>
                <a:cs typeface="Chalkboard SE Regular"/>
                <a:sym typeface="Chalkboard SE Regular"/>
              </a:defRPr>
            </a:pPr>
            <a:r>
              <a:rPr sz="1400"/>
              <a:t>2 kollu; </a:t>
            </a:r>
          </a:p>
          <a:p>
            <a:pPr marL="561471" lvl="1" indent="-180472">
              <a:lnSpc>
                <a:spcPct val="90000"/>
              </a:lnSpc>
              <a:buSzPct val="100000"/>
              <a:buChar char="•"/>
              <a:defRPr sz="1400">
                <a:latin typeface="Chalkboard SE Regular"/>
                <a:ea typeface="Chalkboard SE Regular"/>
                <a:cs typeface="Chalkboard SE Regular"/>
                <a:sym typeface="Chalkboard SE Regular"/>
              </a:defRPr>
            </a:pPr>
            <a:r>
              <a:rPr sz="1400"/>
              <a:t>Ven-Ibr (n:106) VS KİT (Obi-kloramsil) (n:105), 3 kür İbr sonrası 12 kür ven-İbr vs 6 KİT,</a:t>
            </a:r>
          </a:p>
          <a:p>
            <a:pPr marL="180472" indent="-180472">
              <a:lnSpc>
                <a:spcPct val="90000"/>
              </a:lnSpc>
              <a:buSzPct val="100000"/>
              <a:buChar char="•"/>
              <a:defRPr sz="1400">
                <a:latin typeface="Chalkboard SE Regular"/>
                <a:ea typeface="Chalkboard SE Regular"/>
                <a:cs typeface="Chalkboard SE Regular"/>
                <a:sym typeface="Chalkboard SE Regular"/>
              </a:defRPr>
            </a:pPr>
            <a:r>
              <a:rPr sz="1400"/>
              <a:t>Sonlanım noktası, Medyan 46 ay izlem, 15. Ayda uMRD ve PFS</a:t>
            </a:r>
          </a:p>
          <a:p>
            <a:pPr marL="942472" lvl="2" indent="-180472">
              <a:lnSpc>
                <a:spcPct val="90000"/>
              </a:lnSpc>
              <a:buSzPct val="100000"/>
              <a:buChar char="•"/>
              <a:defRPr sz="1400">
                <a:latin typeface="Chalkboard SE Regular"/>
                <a:ea typeface="Chalkboard SE Regular"/>
                <a:cs typeface="Chalkboard SE Regular"/>
                <a:sym typeface="Chalkboard SE Regular"/>
              </a:defRPr>
            </a:pPr>
            <a:r>
              <a:rPr sz="1400"/>
              <a:t>4 yıllık PFS</a:t>
            </a:r>
          </a:p>
          <a:p>
            <a:pPr marL="1323472" lvl="3" indent="-180472">
              <a:lnSpc>
                <a:spcPct val="90000"/>
              </a:lnSpc>
              <a:buSzPct val="100000"/>
              <a:buChar char="•"/>
              <a:defRPr sz="1400">
                <a:latin typeface="Chalkboard SE Regular"/>
                <a:ea typeface="Chalkboard SE Regular"/>
                <a:cs typeface="Chalkboard SE Regular"/>
                <a:sym typeface="Chalkboard SE Regular"/>
              </a:defRPr>
            </a:pPr>
            <a:r>
              <a:rPr sz="1400"/>
              <a:t>Ven-Ibr'nin %74, </a:t>
            </a:r>
          </a:p>
          <a:p>
            <a:pPr marL="1310772" lvl="3" indent="-180472">
              <a:lnSpc>
                <a:spcPct val="90000"/>
              </a:lnSpc>
              <a:buSzPct val="100000"/>
              <a:buChar char="•"/>
              <a:defRPr sz="1400">
                <a:latin typeface="Chalkboard SE Regular"/>
                <a:ea typeface="Chalkboard SE Regular"/>
                <a:cs typeface="Chalkboard SE Regular"/>
                <a:sym typeface="Chalkboard SE Regular"/>
              </a:defRPr>
            </a:pPr>
            <a:r>
              <a:rPr sz="1400"/>
              <a:t>Obi-klo %24</a:t>
            </a:r>
          </a:p>
          <a:p>
            <a:pPr>
              <a:lnSpc>
                <a:spcPct val="90000"/>
              </a:lnSpc>
              <a:defRPr sz="1400">
                <a:latin typeface="Chalkboard SE Regular"/>
                <a:ea typeface="Chalkboard SE Regular"/>
                <a:cs typeface="Chalkboard SE Regular"/>
                <a:sym typeface="Chalkboard SE Regular"/>
              </a:defRPr>
            </a:pPr>
            <a:r>
              <a:rPr sz="1400"/>
              <a:t>Enf ilişkili ölüm KİT kolunda daha fazla</a:t>
            </a:r>
          </a:p>
        </p:txBody>
      </p:sp>
      <p:sp>
        <p:nvSpPr>
          <p:cNvPr id="576" name="The GLOW trial in chronic lymphocytic leukaemia, van Gelder, Michel et al. The Lancet Oncology, Volume 25, Issue 2, e55"/>
          <p:cNvSpPr txBox="1"/>
          <p:nvPr/>
        </p:nvSpPr>
        <p:spPr>
          <a:xfrm>
            <a:off x="3630760" y="6641955"/>
            <a:ext cx="5130568"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800">
                <a:latin typeface="+mj-lt"/>
                <a:ea typeface="+mj-ea"/>
                <a:cs typeface="+mj-cs"/>
                <a:sym typeface="Calibri"/>
              </a:defRPr>
            </a:lvl1pPr>
          </a:lstStyle>
          <a:p>
            <a:r>
              <a:t>The GLOW trial in chronic lymphocytic leukaemia, van Gelder, Michel et al. The Lancet Oncology, Volume 25, Issue 2, e55</a:t>
            </a:r>
          </a:p>
        </p:txBody>
      </p:sp>
      <p:sp>
        <p:nvSpPr>
          <p:cNvPr id="577" name="Ibr+Ven reduced the risk of progression  or death by 74% versus Clb+O…"/>
          <p:cNvSpPr txBox="1">
            <a:spLocks noGrp="1"/>
          </p:cNvSpPr>
          <p:nvPr>
            <p:ph type="body" sz="quarter" idx="1"/>
          </p:nvPr>
        </p:nvSpPr>
        <p:spPr>
          <a:xfrm>
            <a:off x="6902209" y="1258342"/>
            <a:ext cx="3556366" cy="2389898"/>
          </a:xfrm>
          <a:prstGeom prst="rect">
            <a:avLst/>
          </a:prstGeom>
        </p:spPr>
        <p:txBody>
          <a:bodyPr lIns="34289" tIns="34289" rIns="34289" bIns="34289" anchor="ctr">
            <a:normAutofit/>
          </a:bodyPr>
          <a:lstStyle/>
          <a:p>
            <a:pPr marL="138873" lvl="1" indent="-138873" defTabSz="740660">
              <a:spcBef>
                <a:spcPts val="400"/>
              </a:spcBef>
              <a:buClr>
                <a:srgbClr val="EB1700"/>
              </a:buClr>
              <a:buChar char="•"/>
              <a:defRPr sz="900" b="1">
                <a:latin typeface="Open Sans"/>
                <a:ea typeface="Open Sans"/>
                <a:cs typeface="Open Sans"/>
                <a:sym typeface="Open Sans"/>
              </a:defRPr>
            </a:pPr>
            <a:r>
              <a:t>Ibr+Ven reduced the risk of progression </a:t>
            </a:r>
            <a:br/>
            <a:r>
              <a:t>or death by 74% </a:t>
            </a:r>
            <a:r>
              <a:rPr b="0"/>
              <a:t>versus Clb+O</a:t>
            </a:r>
          </a:p>
          <a:p>
            <a:pPr marL="276462" lvl="2" indent="-138873" defTabSz="740660">
              <a:spcBef>
                <a:spcPts val="400"/>
              </a:spcBef>
              <a:buClr>
                <a:srgbClr val="EB1700"/>
              </a:buClr>
              <a:buFont typeface="Helvetica"/>
              <a:buChar char="–"/>
              <a:defRPr sz="900">
                <a:latin typeface="Open Sans"/>
                <a:ea typeface="Open Sans"/>
                <a:cs typeface="Open Sans"/>
                <a:sym typeface="Open Sans"/>
              </a:defRPr>
            </a:pPr>
            <a:r>
              <a:t>HR 0.256 (95% CI, 0.172-0.382); </a:t>
            </a:r>
            <a:br/>
            <a:r>
              <a:rPr i="1"/>
              <a:t>p</a:t>
            </a:r>
            <a:r>
              <a:t> &lt; 0.0001</a:t>
            </a:r>
          </a:p>
          <a:p>
            <a:pPr marL="0" indent="0" defTabSz="740660">
              <a:spcBef>
                <a:spcPts val="400"/>
              </a:spcBef>
              <a:buSzTx/>
              <a:buNone/>
              <a:defRPr sz="900" b="1">
                <a:latin typeface="Open Sans"/>
                <a:ea typeface="Open Sans"/>
                <a:cs typeface="Open Sans"/>
                <a:sym typeface="Open Sans"/>
              </a:defRPr>
            </a:pPr>
            <a:endParaRPr/>
          </a:p>
          <a:p>
            <a:pPr marL="138873" lvl="1" indent="-138873" defTabSz="740660">
              <a:spcBef>
                <a:spcPts val="400"/>
              </a:spcBef>
              <a:buClr>
                <a:srgbClr val="EB1700"/>
              </a:buClr>
              <a:buChar char="•"/>
              <a:defRPr sz="900">
                <a:latin typeface="Open Sans"/>
                <a:ea typeface="Open Sans"/>
                <a:cs typeface="Open Sans"/>
                <a:sym typeface="Open Sans"/>
              </a:defRPr>
            </a:pPr>
            <a:r>
              <a:t>Estimated 54-month PFS rates at 57 months of follow-up:</a:t>
            </a:r>
          </a:p>
          <a:p>
            <a:pPr marL="276462" lvl="2" indent="-138873" defTabSz="740660">
              <a:spcBef>
                <a:spcPts val="400"/>
              </a:spcBef>
              <a:buClr>
                <a:srgbClr val="EB1700"/>
              </a:buClr>
              <a:buFont typeface="Helvetica"/>
              <a:buChar char="–"/>
              <a:defRPr sz="900" b="1">
                <a:latin typeface="Open Sans"/>
                <a:ea typeface="Open Sans"/>
                <a:cs typeface="Open Sans"/>
                <a:sym typeface="Open Sans"/>
              </a:defRPr>
            </a:pPr>
            <a:r>
              <a:t>66.5% </a:t>
            </a:r>
            <a:r>
              <a:rPr b="0"/>
              <a:t>for Ibr+Ven </a:t>
            </a:r>
          </a:p>
          <a:p>
            <a:pPr marL="276462" lvl="2" indent="-138873" defTabSz="740660">
              <a:spcBef>
                <a:spcPts val="400"/>
              </a:spcBef>
              <a:buClr>
                <a:srgbClr val="EB1700"/>
              </a:buClr>
              <a:buFont typeface="Helvetica"/>
              <a:buChar char="–"/>
              <a:defRPr sz="900" b="1">
                <a:latin typeface="Open Sans"/>
                <a:ea typeface="Open Sans"/>
                <a:cs typeface="Open Sans"/>
                <a:sym typeface="Open Sans"/>
              </a:defRPr>
            </a:pPr>
            <a:r>
              <a:t>19.5% </a:t>
            </a:r>
            <a:r>
              <a:rPr b="0"/>
              <a:t>for Clb+O</a:t>
            </a:r>
          </a:p>
          <a:p>
            <a:pPr marL="138873" lvl="1" indent="-138873" defTabSz="740660">
              <a:spcBef>
                <a:spcPts val="400"/>
              </a:spcBef>
              <a:buClr>
                <a:srgbClr val="EB1700"/>
              </a:buClr>
              <a:buChar char="•"/>
              <a:defRPr sz="1200">
                <a:latin typeface="Open Sans"/>
                <a:ea typeface="Open Sans"/>
                <a:cs typeface="Open Sans"/>
                <a:sym typeface="Open Sans"/>
              </a:defRPr>
            </a:pPr>
            <a:r>
              <a:t>Estimated 54-month OS rates:</a:t>
            </a:r>
          </a:p>
          <a:p>
            <a:pPr marL="276462" lvl="2" indent="-138873" defTabSz="740660">
              <a:spcBef>
                <a:spcPts val="400"/>
              </a:spcBef>
              <a:buClr>
                <a:srgbClr val="EB1700"/>
              </a:buClr>
              <a:buFont typeface="Helvetica"/>
              <a:buChar char="–"/>
              <a:defRPr sz="1200" b="1">
                <a:latin typeface="Open Sans"/>
                <a:ea typeface="Open Sans"/>
                <a:cs typeface="Open Sans"/>
                <a:sym typeface="Open Sans"/>
              </a:defRPr>
            </a:pPr>
            <a:r>
              <a:t>84.5% </a:t>
            </a:r>
            <a:r>
              <a:rPr b="0"/>
              <a:t>for patients treated with Ibr+Ven </a:t>
            </a:r>
          </a:p>
          <a:p>
            <a:pPr marL="276462" lvl="2" indent="-138873" defTabSz="740660">
              <a:spcBef>
                <a:spcPts val="400"/>
              </a:spcBef>
              <a:buClr>
                <a:srgbClr val="EB1700"/>
              </a:buClr>
              <a:buFont typeface="Helvetica"/>
              <a:buChar char="–"/>
              <a:defRPr sz="1200" b="1">
                <a:latin typeface="Open Sans"/>
                <a:ea typeface="Open Sans"/>
                <a:cs typeface="Open Sans"/>
                <a:sym typeface="Open Sans"/>
              </a:defRPr>
            </a:pPr>
            <a:r>
              <a:t>63.7% </a:t>
            </a:r>
            <a:r>
              <a:rPr b="0"/>
              <a:t>for patients treated with Clb+O</a:t>
            </a:r>
          </a:p>
        </p:txBody>
      </p:sp>
      <p:sp>
        <p:nvSpPr>
          <p:cNvPr id="578" name="TextBox 6"/>
          <p:cNvSpPr txBox="1"/>
          <p:nvPr/>
        </p:nvSpPr>
        <p:spPr>
          <a:xfrm>
            <a:off x="1774944" y="915489"/>
            <a:ext cx="4856400" cy="315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a:defRPr sz="1600" b="1">
                <a:latin typeface="Open Sans"/>
                <a:ea typeface="Open Sans"/>
                <a:cs typeface="Open Sans"/>
                <a:sym typeface="Open Sans"/>
              </a:defRPr>
            </a:lvl1pPr>
          </a:lstStyle>
          <a:p>
            <a:r>
              <a:t>Progression-Free Survival (ITT)</a:t>
            </a:r>
          </a:p>
        </p:txBody>
      </p:sp>
      <p:graphicFrame>
        <p:nvGraphicFramePr>
          <p:cNvPr id="579" name="Table 7"/>
          <p:cNvGraphicFramePr/>
          <p:nvPr/>
        </p:nvGraphicFramePr>
        <p:xfrm>
          <a:off x="1814296" y="3687911"/>
          <a:ext cx="4638347" cy="491503"/>
        </p:xfrm>
        <a:graphic>
          <a:graphicData uri="http://schemas.openxmlformats.org/drawingml/2006/table">
            <a:tbl>
              <a:tblPr firstRow="1">
                <a:tableStyleId>{4C3C2611-4C71-4FC5-86AE-919BDF0F9419}</a:tableStyleId>
              </a:tblPr>
              <a:tblGrid>
                <a:gridCol w="834240">
                  <a:extLst>
                    <a:ext uri="{9D8B030D-6E8A-4147-A177-3AD203B41FA5}">
                      <a16:colId xmlns:a16="http://schemas.microsoft.com/office/drawing/2014/main" val="20000"/>
                    </a:ext>
                  </a:extLst>
                </a:gridCol>
                <a:gridCol w="439784">
                  <a:extLst>
                    <a:ext uri="{9D8B030D-6E8A-4147-A177-3AD203B41FA5}">
                      <a16:colId xmlns:a16="http://schemas.microsoft.com/office/drawing/2014/main" val="20001"/>
                    </a:ext>
                  </a:extLst>
                </a:gridCol>
                <a:gridCol w="254145">
                  <a:extLst>
                    <a:ext uri="{9D8B030D-6E8A-4147-A177-3AD203B41FA5}">
                      <a16:colId xmlns:a16="http://schemas.microsoft.com/office/drawing/2014/main" val="20002"/>
                    </a:ext>
                  </a:extLst>
                </a:gridCol>
                <a:gridCol w="413838">
                  <a:extLst>
                    <a:ext uri="{9D8B030D-6E8A-4147-A177-3AD203B41FA5}">
                      <a16:colId xmlns:a16="http://schemas.microsoft.com/office/drawing/2014/main" val="20003"/>
                    </a:ext>
                  </a:extLst>
                </a:gridCol>
                <a:gridCol w="282571">
                  <a:extLst>
                    <a:ext uri="{9D8B030D-6E8A-4147-A177-3AD203B41FA5}">
                      <a16:colId xmlns:a16="http://schemas.microsoft.com/office/drawing/2014/main" val="20004"/>
                    </a:ext>
                  </a:extLst>
                </a:gridCol>
                <a:gridCol w="236483">
                  <a:extLst>
                    <a:ext uri="{9D8B030D-6E8A-4147-A177-3AD203B41FA5}">
                      <a16:colId xmlns:a16="http://schemas.microsoft.com/office/drawing/2014/main" val="20005"/>
                    </a:ext>
                  </a:extLst>
                </a:gridCol>
                <a:gridCol w="422668">
                  <a:extLst>
                    <a:ext uri="{9D8B030D-6E8A-4147-A177-3AD203B41FA5}">
                      <a16:colId xmlns:a16="http://schemas.microsoft.com/office/drawing/2014/main" val="20006"/>
                    </a:ext>
                  </a:extLst>
                </a:gridCol>
                <a:gridCol w="379111">
                  <a:extLst>
                    <a:ext uri="{9D8B030D-6E8A-4147-A177-3AD203B41FA5}">
                      <a16:colId xmlns:a16="http://schemas.microsoft.com/office/drawing/2014/main" val="20007"/>
                    </a:ext>
                  </a:extLst>
                </a:gridCol>
                <a:gridCol w="527394">
                  <a:extLst>
                    <a:ext uri="{9D8B030D-6E8A-4147-A177-3AD203B41FA5}">
                      <a16:colId xmlns:a16="http://schemas.microsoft.com/office/drawing/2014/main" val="20008"/>
                    </a:ext>
                  </a:extLst>
                </a:gridCol>
                <a:gridCol w="189653">
                  <a:extLst>
                    <a:ext uri="{9D8B030D-6E8A-4147-A177-3AD203B41FA5}">
                      <a16:colId xmlns:a16="http://schemas.microsoft.com/office/drawing/2014/main" val="20009"/>
                    </a:ext>
                  </a:extLst>
                </a:gridCol>
                <a:gridCol w="358672">
                  <a:extLst>
                    <a:ext uri="{9D8B030D-6E8A-4147-A177-3AD203B41FA5}">
                      <a16:colId xmlns:a16="http://schemas.microsoft.com/office/drawing/2014/main" val="20010"/>
                    </a:ext>
                  </a:extLst>
                </a:gridCol>
                <a:gridCol w="299786">
                  <a:extLst>
                    <a:ext uri="{9D8B030D-6E8A-4147-A177-3AD203B41FA5}">
                      <a16:colId xmlns:a16="http://schemas.microsoft.com/office/drawing/2014/main" val="20011"/>
                    </a:ext>
                  </a:extLst>
                </a:gridCol>
              </a:tblGrid>
              <a:tr h="167194">
                <a:tc>
                  <a:txBody>
                    <a:bodyPr/>
                    <a:lstStyle/>
                    <a:p>
                      <a:pPr defTabSz="914396">
                        <a:defRPr sz="1800" b="0">
                          <a:solidFill>
                            <a:srgbClr val="000000"/>
                          </a:solidFill>
                        </a:defRPr>
                      </a:pPr>
                      <a:r>
                        <a:rPr sz="800">
                          <a:latin typeface="Open Sans"/>
                          <a:ea typeface="Open Sans"/>
                          <a:cs typeface="Open Sans"/>
                          <a:sym typeface="Open Sans"/>
                        </a:rPr>
                        <a:t>Patients at risk</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800" b="0">
                          <a:solidFill>
                            <a:srgbClr val="000000"/>
                          </a:solidFill>
                          <a:latin typeface="Open Sans"/>
                          <a:ea typeface="Open Sans"/>
                          <a:cs typeface="Open Sans"/>
                          <a:sym typeface="Open Sans"/>
                        </a:defRPr>
                      </a:pPr>
                      <a:endParaRPr/>
                    </a:p>
                  </a:txBody>
                  <a:tcPr marL="9144" marR="9144" marT="9144" marB="9144"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62154">
                <a:tc>
                  <a:txBody>
                    <a:bodyPr/>
                    <a:lstStyle/>
                    <a:p>
                      <a:pPr defTabSz="914396">
                        <a:defRPr sz="1800"/>
                      </a:pPr>
                      <a:r>
                        <a:rPr sz="800">
                          <a:solidFill>
                            <a:srgbClr val="EB1700"/>
                          </a:solidFill>
                          <a:latin typeface="Open Sans"/>
                          <a:ea typeface="Open Sans"/>
                          <a:cs typeface="Open Sans"/>
                          <a:sym typeface="Open Sans"/>
                        </a:rPr>
                        <a:t>Ibr+Ven</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106</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99</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92</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90</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88</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83</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80</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75</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68</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55</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11</a:t>
                      </a:r>
                    </a:p>
                  </a:txBody>
                  <a:tcPr marL="9144" marR="9144" marT="9144" marB="9144"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62154">
                <a:tc>
                  <a:txBody>
                    <a:bodyPr/>
                    <a:lstStyle/>
                    <a:p>
                      <a:pPr defTabSz="914396">
                        <a:defRPr sz="1800"/>
                      </a:pPr>
                      <a:r>
                        <a:rPr sz="800">
                          <a:latin typeface="Open Sans"/>
                          <a:ea typeface="Open Sans"/>
                          <a:cs typeface="Open Sans"/>
                          <a:sym typeface="Open Sans"/>
                        </a:rPr>
                        <a:t>Clb+O</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105</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101</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95</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61</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50</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43</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33</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24</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20</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15</a:t>
                      </a:r>
                    </a:p>
                  </a:txBody>
                  <a:tcPr marL="9144" marR="9144" marT="9144" marB="9144" horzOverflow="overflow">
                    <a:lnL w="12700">
                      <a:miter lim="400000"/>
                    </a:lnL>
                    <a:lnR w="12700">
                      <a:miter lim="400000"/>
                    </a:lnR>
                    <a:lnT w="12700">
                      <a:miter lim="400000"/>
                    </a:lnT>
                    <a:lnB w="12700">
                      <a:miter lim="400000"/>
                    </a:lnB>
                    <a:noFill/>
                  </a:tcPr>
                </a:tc>
                <a:tc>
                  <a:txBody>
                    <a:bodyPr/>
                    <a:lstStyle/>
                    <a:p>
                      <a:pPr algn="ctr" defTabSz="914396">
                        <a:defRPr sz="1800"/>
                      </a:pPr>
                      <a:r>
                        <a:rPr sz="800">
                          <a:latin typeface="Open Sans"/>
                          <a:ea typeface="Open Sans"/>
                          <a:cs typeface="Open Sans"/>
                          <a:sym typeface="Open Sans"/>
                        </a:rPr>
                        <a:t>2</a:t>
                      </a:r>
                    </a:p>
                  </a:txBody>
                  <a:tcPr marL="9144" marR="9144" marT="9144" marB="9144"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bl>
          </a:graphicData>
        </a:graphic>
      </p:graphicFrame>
      <p:grpSp>
        <p:nvGrpSpPr>
          <p:cNvPr id="637" name="Group 8"/>
          <p:cNvGrpSpPr/>
          <p:nvPr/>
        </p:nvGrpSpPr>
        <p:grpSpPr>
          <a:xfrm>
            <a:off x="2449574" y="1236357"/>
            <a:ext cx="4484347" cy="2656023"/>
            <a:chOff x="-3" y="-4"/>
            <a:chExt cx="4484345" cy="2656021"/>
          </a:xfrm>
        </p:grpSpPr>
        <p:grpSp>
          <p:nvGrpSpPr>
            <p:cNvPr id="596" name="Group 9"/>
            <p:cNvGrpSpPr/>
            <p:nvPr/>
          </p:nvGrpSpPr>
          <p:grpSpPr>
            <a:xfrm>
              <a:off x="30145" y="21867"/>
              <a:ext cx="4183061" cy="1791526"/>
              <a:chOff x="-2" y="-1"/>
              <a:chExt cx="4183059" cy="1791524"/>
            </a:xfrm>
          </p:grpSpPr>
          <p:grpSp>
            <p:nvGrpSpPr>
              <p:cNvPr id="582" name="Group 147"/>
              <p:cNvGrpSpPr/>
              <p:nvPr/>
            </p:nvGrpSpPr>
            <p:grpSpPr>
              <a:xfrm>
                <a:off x="-3" y="-2"/>
                <a:ext cx="4183061" cy="1765962"/>
                <a:chOff x="-1" y="0"/>
                <a:chExt cx="4183059" cy="1765960"/>
              </a:xfrm>
            </p:grpSpPr>
            <p:sp>
              <p:nvSpPr>
                <p:cNvPr id="580" name="Freeform: Shape 162"/>
                <p:cNvSpPr/>
                <p:nvPr/>
              </p:nvSpPr>
              <p:spPr>
                <a:xfrm>
                  <a:off x="-2" y="-2"/>
                  <a:ext cx="2454617" cy="14790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9" y="0"/>
                      </a:lnTo>
                      <a:lnTo>
                        <a:pt x="1509" y="627"/>
                      </a:lnTo>
                      <a:lnTo>
                        <a:pt x="2942" y="627"/>
                      </a:lnTo>
                      <a:lnTo>
                        <a:pt x="2942" y="961"/>
                      </a:lnTo>
                      <a:lnTo>
                        <a:pt x="3168" y="961"/>
                      </a:lnTo>
                      <a:lnTo>
                        <a:pt x="3168" y="1253"/>
                      </a:lnTo>
                      <a:lnTo>
                        <a:pt x="4023" y="1253"/>
                      </a:lnTo>
                      <a:lnTo>
                        <a:pt x="4023" y="1504"/>
                      </a:lnTo>
                      <a:lnTo>
                        <a:pt x="4903" y="1504"/>
                      </a:lnTo>
                      <a:lnTo>
                        <a:pt x="4903" y="1797"/>
                      </a:lnTo>
                      <a:lnTo>
                        <a:pt x="5054" y="1797"/>
                      </a:lnTo>
                      <a:lnTo>
                        <a:pt x="5054" y="2256"/>
                      </a:lnTo>
                      <a:lnTo>
                        <a:pt x="5189" y="2256"/>
                      </a:lnTo>
                      <a:lnTo>
                        <a:pt x="5196" y="2381"/>
                      </a:lnTo>
                      <a:lnTo>
                        <a:pt x="6689" y="2381"/>
                      </a:lnTo>
                      <a:lnTo>
                        <a:pt x="6689" y="3050"/>
                      </a:lnTo>
                      <a:lnTo>
                        <a:pt x="8223" y="3050"/>
                      </a:lnTo>
                      <a:lnTo>
                        <a:pt x="8223" y="3426"/>
                      </a:lnTo>
                      <a:lnTo>
                        <a:pt x="8323" y="3426"/>
                      </a:lnTo>
                      <a:lnTo>
                        <a:pt x="8323" y="3927"/>
                      </a:lnTo>
                      <a:lnTo>
                        <a:pt x="8373" y="3927"/>
                      </a:lnTo>
                      <a:lnTo>
                        <a:pt x="8373" y="6100"/>
                      </a:lnTo>
                      <a:lnTo>
                        <a:pt x="8449" y="6100"/>
                      </a:lnTo>
                      <a:lnTo>
                        <a:pt x="8449" y="9191"/>
                      </a:lnTo>
                      <a:lnTo>
                        <a:pt x="8549" y="9191"/>
                      </a:lnTo>
                      <a:lnTo>
                        <a:pt x="8549" y="9776"/>
                      </a:lnTo>
                      <a:lnTo>
                        <a:pt x="8625" y="9776"/>
                      </a:lnTo>
                      <a:lnTo>
                        <a:pt x="8625" y="10361"/>
                      </a:lnTo>
                      <a:lnTo>
                        <a:pt x="8650" y="10361"/>
                      </a:lnTo>
                      <a:lnTo>
                        <a:pt x="8650" y="10654"/>
                      </a:lnTo>
                      <a:lnTo>
                        <a:pt x="9027" y="10654"/>
                      </a:lnTo>
                      <a:lnTo>
                        <a:pt x="9027" y="11030"/>
                      </a:lnTo>
                      <a:lnTo>
                        <a:pt x="9932" y="11030"/>
                      </a:lnTo>
                      <a:lnTo>
                        <a:pt x="9932" y="11280"/>
                      </a:lnTo>
                      <a:lnTo>
                        <a:pt x="10083" y="11280"/>
                      </a:lnTo>
                      <a:lnTo>
                        <a:pt x="10083" y="11949"/>
                      </a:lnTo>
                      <a:lnTo>
                        <a:pt x="10234" y="11949"/>
                      </a:lnTo>
                      <a:lnTo>
                        <a:pt x="10234" y="12534"/>
                      </a:lnTo>
                      <a:lnTo>
                        <a:pt x="10360" y="12534"/>
                      </a:lnTo>
                      <a:lnTo>
                        <a:pt x="10360" y="13077"/>
                      </a:lnTo>
                      <a:lnTo>
                        <a:pt x="11315" y="13077"/>
                      </a:lnTo>
                      <a:lnTo>
                        <a:pt x="11315" y="13704"/>
                      </a:lnTo>
                      <a:lnTo>
                        <a:pt x="12321" y="13704"/>
                      </a:lnTo>
                      <a:lnTo>
                        <a:pt x="12321" y="14080"/>
                      </a:lnTo>
                      <a:lnTo>
                        <a:pt x="12472" y="14080"/>
                      </a:lnTo>
                      <a:lnTo>
                        <a:pt x="12472" y="14665"/>
                      </a:lnTo>
                      <a:lnTo>
                        <a:pt x="12799" y="14665"/>
                      </a:lnTo>
                      <a:lnTo>
                        <a:pt x="12799" y="15291"/>
                      </a:lnTo>
                      <a:lnTo>
                        <a:pt x="13252" y="15291"/>
                      </a:lnTo>
                      <a:lnTo>
                        <a:pt x="13252" y="15584"/>
                      </a:lnTo>
                      <a:lnTo>
                        <a:pt x="13553" y="15584"/>
                      </a:lnTo>
                      <a:lnTo>
                        <a:pt x="13553" y="15918"/>
                      </a:lnTo>
                      <a:lnTo>
                        <a:pt x="14056" y="15918"/>
                      </a:lnTo>
                      <a:lnTo>
                        <a:pt x="14056" y="16210"/>
                      </a:lnTo>
                      <a:lnTo>
                        <a:pt x="14710" y="16210"/>
                      </a:lnTo>
                      <a:lnTo>
                        <a:pt x="14710" y="16879"/>
                      </a:lnTo>
                      <a:lnTo>
                        <a:pt x="14886" y="16879"/>
                      </a:lnTo>
                      <a:lnTo>
                        <a:pt x="14886" y="17255"/>
                      </a:lnTo>
                      <a:lnTo>
                        <a:pt x="15942" y="17255"/>
                      </a:lnTo>
                      <a:lnTo>
                        <a:pt x="15942" y="17798"/>
                      </a:lnTo>
                      <a:lnTo>
                        <a:pt x="16822" y="17798"/>
                      </a:lnTo>
                      <a:lnTo>
                        <a:pt x="16822" y="18174"/>
                      </a:lnTo>
                      <a:lnTo>
                        <a:pt x="16973" y="18174"/>
                      </a:lnTo>
                      <a:lnTo>
                        <a:pt x="16973" y="18508"/>
                      </a:lnTo>
                      <a:lnTo>
                        <a:pt x="18809" y="18508"/>
                      </a:lnTo>
                      <a:lnTo>
                        <a:pt x="18809" y="18759"/>
                      </a:lnTo>
                      <a:lnTo>
                        <a:pt x="19161" y="18759"/>
                      </a:lnTo>
                      <a:lnTo>
                        <a:pt x="19161" y="19386"/>
                      </a:lnTo>
                      <a:lnTo>
                        <a:pt x="19287" y="19386"/>
                      </a:lnTo>
                      <a:lnTo>
                        <a:pt x="19287" y="19762"/>
                      </a:lnTo>
                      <a:lnTo>
                        <a:pt x="19588" y="19762"/>
                      </a:lnTo>
                      <a:lnTo>
                        <a:pt x="19588" y="19971"/>
                      </a:lnTo>
                      <a:lnTo>
                        <a:pt x="20242" y="19971"/>
                      </a:lnTo>
                      <a:lnTo>
                        <a:pt x="20242" y="20347"/>
                      </a:lnTo>
                      <a:lnTo>
                        <a:pt x="21323" y="20347"/>
                      </a:lnTo>
                      <a:lnTo>
                        <a:pt x="21323" y="20973"/>
                      </a:lnTo>
                      <a:lnTo>
                        <a:pt x="21600" y="20973"/>
                      </a:lnTo>
                      <a:lnTo>
                        <a:pt x="21600" y="21600"/>
                      </a:lnTo>
                    </a:path>
                  </a:pathLst>
                </a:custGeom>
                <a:noFill/>
                <a:ln w="12700" cap="flat">
                  <a:solidFill>
                    <a:srgbClr val="000000"/>
                  </a:solidFill>
                  <a:prstDash val="solid"/>
                  <a:miter lim="800000"/>
                </a:ln>
                <a:effectLst/>
              </p:spPr>
              <p:txBody>
                <a:bodyPr wrap="square" lIns="45718" tIns="45718" rIns="45718" bIns="45718" numCol="1" anchor="ctr">
                  <a:noAutofit/>
                </a:bodyPr>
                <a:lstStyle/>
                <a:p>
                  <a:pPr algn="ctr" defTabSz="457200">
                    <a:defRPr>
                      <a:latin typeface="Open Sans"/>
                      <a:ea typeface="Open Sans"/>
                      <a:cs typeface="Open Sans"/>
                      <a:sym typeface="Open Sans"/>
                    </a:defRPr>
                  </a:pPr>
                  <a:endParaRPr/>
                </a:p>
              </p:txBody>
            </p:sp>
            <p:sp>
              <p:nvSpPr>
                <p:cNvPr id="581" name="Freeform: Shape 163"/>
                <p:cNvSpPr/>
                <p:nvPr/>
              </p:nvSpPr>
              <p:spPr>
                <a:xfrm>
                  <a:off x="2454608" y="1471626"/>
                  <a:ext cx="1728451" cy="2943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21" y="0"/>
                      </a:lnTo>
                      <a:lnTo>
                        <a:pt x="1321" y="4194"/>
                      </a:lnTo>
                      <a:lnTo>
                        <a:pt x="3785" y="4194"/>
                      </a:lnTo>
                      <a:lnTo>
                        <a:pt x="3785" y="5243"/>
                      </a:lnTo>
                      <a:lnTo>
                        <a:pt x="4464" y="5243"/>
                      </a:lnTo>
                      <a:lnTo>
                        <a:pt x="4464" y="9856"/>
                      </a:lnTo>
                      <a:lnTo>
                        <a:pt x="4571" y="9856"/>
                      </a:lnTo>
                      <a:lnTo>
                        <a:pt x="4571" y="11744"/>
                      </a:lnTo>
                      <a:lnTo>
                        <a:pt x="4785" y="11744"/>
                      </a:lnTo>
                      <a:lnTo>
                        <a:pt x="4785" y="13212"/>
                      </a:lnTo>
                      <a:lnTo>
                        <a:pt x="5071" y="13212"/>
                      </a:lnTo>
                      <a:lnTo>
                        <a:pt x="5071" y="14680"/>
                      </a:lnTo>
                      <a:lnTo>
                        <a:pt x="6321" y="14680"/>
                      </a:lnTo>
                      <a:lnTo>
                        <a:pt x="6321" y="16357"/>
                      </a:lnTo>
                      <a:lnTo>
                        <a:pt x="6642" y="16357"/>
                      </a:lnTo>
                      <a:lnTo>
                        <a:pt x="6642" y="18035"/>
                      </a:lnTo>
                      <a:lnTo>
                        <a:pt x="9463" y="18035"/>
                      </a:lnTo>
                      <a:lnTo>
                        <a:pt x="9463" y="19713"/>
                      </a:lnTo>
                      <a:lnTo>
                        <a:pt x="14320" y="19713"/>
                      </a:lnTo>
                      <a:lnTo>
                        <a:pt x="14320" y="21600"/>
                      </a:lnTo>
                      <a:lnTo>
                        <a:pt x="21600" y="21469"/>
                      </a:lnTo>
                    </a:path>
                  </a:pathLst>
                </a:custGeom>
                <a:noFill/>
                <a:ln w="12700" cap="flat">
                  <a:solidFill>
                    <a:srgbClr val="000000"/>
                  </a:solidFill>
                  <a:prstDash val="solid"/>
                  <a:miter lim="800000"/>
                </a:ln>
                <a:effectLst/>
              </p:spPr>
              <p:txBody>
                <a:bodyPr wrap="square" lIns="45718" tIns="45718" rIns="45718" bIns="45718" numCol="1" anchor="ctr">
                  <a:noAutofit/>
                </a:bodyPr>
                <a:lstStyle/>
                <a:p>
                  <a:pPr algn="ctr" defTabSz="457200">
                    <a:defRPr>
                      <a:latin typeface="Open Sans"/>
                      <a:ea typeface="Open Sans"/>
                      <a:cs typeface="Open Sans"/>
                      <a:sym typeface="Open Sans"/>
                    </a:defRPr>
                  </a:pPr>
                  <a:endParaRPr/>
                </a:p>
              </p:txBody>
            </p:sp>
          </p:grpSp>
          <p:grpSp>
            <p:nvGrpSpPr>
              <p:cNvPr id="595" name="Group 149"/>
              <p:cNvGrpSpPr/>
              <p:nvPr/>
            </p:nvGrpSpPr>
            <p:grpSpPr>
              <a:xfrm>
                <a:off x="1170962" y="871333"/>
                <a:ext cx="2940936" cy="920191"/>
                <a:chOff x="-1" y="0"/>
                <a:chExt cx="2940935" cy="920190"/>
              </a:xfrm>
            </p:grpSpPr>
            <p:sp>
              <p:nvSpPr>
                <p:cNvPr id="583" name="Plus 279"/>
                <p:cNvSpPr/>
                <p:nvPr/>
              </p:nvSpPr>
              <p:spPr>
                <a:xfrm>
                  <a:off x="-2" y="-1"/>
                  <a:ext cx="50410"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84" name="Plus 279"/>
                <p:cNvSpPr/>
                <p:nvPr/>
              </p:nvSpPr>
              <p:spPr>
                <a:xfrm>
                  <a:off x="350742" y="189317"/>
                  <a:ext cx="50406"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85" name="Plus 279"/>
                <p:cNvSpPr/>
                <p:nvPr/>
              </p:nvSpPr>
              <p:spPr>
                <a:xfrm>
                  <a:off x="2066348" y="842990"/>
                  <a:ext cx="50407" cy="50411"/>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86" name="Plus 279"/>
                <p:cNvSpPr/>
                <p:nvPr/>
              </p:nvSpPr>
              <p:spPr>
                <a:xfrm>
                  <a:off x="2399039" y="842990"/>
                  <a:ext cx="50407" cy="50411"/>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87" name="Plus 279"/>
                <p:cNvSpPr/>
                <p:nvPr/>
              </p:nvSpPr>
              <p:spPr>
                <a:xfrm>
                  <a:off x="2458315" y="869784"/>
                  <a:ext cx="50406"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88" name="Plus 279"/>
                <p:cNvSpPr/>
                <p:nvPr/>
              </p:nvSpPr>
              <p:spPr>
                <a:xfrm>
                  <a:off x="2685411" y="869784"/>
                  <a:ext cx="50406"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89" name="Plus 279"/>
                <p:cNvSpPr/>
                <p:nvPr/>
              </p:nvSpPr>
              <p:spPr>
                <a:xfrm>
                  <a:off x="2770780" y="869784"/>
                  <a:ext cx="50406"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90" name="Plus 279"/>
                <p:cNvSpPr/>
                <p:nvPr/>
              </p:nvSpPr>
              <p:spPr>
                <a:xfrm>
                  <a:off x="2784552" y="869784"/>
                  <a:ext cx="50407"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91" name="Plus 279"/>
                <p:cNvSpPr/>
                <p:nvPr/>
              </p:nvSpPr>
              <p:spPr>
                <a:xfrm>
                  <a:off x="2798325" y="869784"/>
                  <a:ext cx="50406"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92" name="Plus 279"/>
                <p:cNvSpPr/>
                <p:nvPr/>
              </p:nvSpPr>
              <p:spPr>
                <a:xfrm>
                  <a:off x="2814492" y="869784"/>
                  <a:ext cx="50406"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93" name="Plus 279"/>
                <p:cNvSpPr/>
                <p:nvPr/>
              </p:nvSpPr>
              <p:spPr>
                <a:xfrm>
                  <a:off x="2838383" y="869784"/>
                  <a:ext cx="50407"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94" name="Plus 279"/>
                <p:cNvSpPr/>
                <p:nvPr/>
              </p:nvSpPr>
              <p:spPr>
                <a:xfrm>
                  <a:off x="2890529" y="869784"/>
                  <a:ext cx="50406"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7" y="0"/>
                      </a:lnTo>
                      <a:lnTo>
                        <a:pt x="14257" y="7344"/>
                      </a:lnTo>
                      <a:lnTo>
                        <a:pt x="21600" y="7344"/>
                      </a:lnTo>
                      <a:lnTo>
                        <a:pt x="21600" y="14256"/>
                      </a:lnTo>
                      <a:lnTo>
                        <a:pt x="14257" y="14256"/>
                      </a:lnTo>
                      <a:lnTo>
                        <a:pt x="14257" y="21600"/>
                      </a:lnTo>
                      <a:lnTo>
                        <a:pt x="7343" y="21600"/>
                      </a:lnTo>
                      <a:lnTo>
                        <a:pt x="7343" y="14256"/>
                      </a:lnTo>
                      <a:lnTo>
                        <a:pt x="0" y="14256"/>
                      </a:lnTo>
                      <a:close/>
                    </a:path>
                  </a:pathLst>
                </a:custGeom>
                <a:solidFill>
                  <a:srgbClr val="0000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grpSp>
        </p:grpSp>
        <p:grpSp>
          <p:nvGrpSpPr>
            <p:cNvPr id="630" name="Group 10"/>
            <p:cNvGrpSpPr/>
            <p:nvPr/>
          </p:nvGrpSpPr>
          <p:grpSpPr>
            <a:xfrm>
              <a:off x="-3" y="-4"/>
              <a:ext cx="4211265" cy="969707"/>
              <a:chOff x="-1" y="-2"/>
              <a:chExt cx="4211264" cy="969705"/>
            </a:xfrm>
          </p:grpSpPr>
          <p:sp>
            <p:nvSpPr>
              <p:cNvPr id="597" name="Freeform: Shape 18"/>
              <p:cNvSpPr/>
              <p:nvPr/>
            </p:nvSpPr>
            <p:spPr>
              <a:xfrm>
                <a:off x="22446" y="21494"/>
                <a:ext cx="4188817" cy="9482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0" y="0"/>
                    </a:lnTo>
                    <a:lnTo>
                      <a:pt x="400" y="475"/>
                    </a:lnTo>
                    <a:lnTo>
                      <a:pt x="661" y="475"/>
                    </a:lnTo>
                    <a:lnTo>
                      <a:pt x="661" y="1019"/>
                    </a:lnTo>
                    <a:lnTo>
                      <a:pt x="953" y="1019"/>
                    </a:lnTo>
                    <a:lnTo>
                      <a:pt x="953" y="2038"/>
                    </a:lnTo>
                    <a:lnTo>
                      <a:pt x="1076" y="2038"/>
                    </a:lnTo>
                    <a:lnTo>
                      <a:pt x="1076" y="2377"/>
                    </a:lnTo>
                    <a:lnTo>
                      <a:pt x="2614" y="2377"/>
                    </a:lnTo>
                    <a:lnTo>
                      <a:pt x="2614" y="2921"/>
                    </a:lnTo>
                    <a:lnTo>
                      <a:pt x="2737" y="2921"/>
                    </a:lnTo>
                    <a:lnTo>
                      <a:pt x="2737" y="3396"/>
                    </a:lnTo>
                    <a:lnTo>
                      <a:pt x="2829" y="3396"/>
                    </a:lnTo>
                    <a:lnTo>
                      <a:pt x="2829" y="3804"/>
                    </a:lnTo>
                    <a:lnTo>
                      <a:pt x="2921" y="3804"/>
                    </a:lnTo>
                    <a:lnTo>
                      <a:pt x="2921" y="4347"/>
                    </a:lnTo>
                    <a:lnTo>
                      <a:pt x="3567" y="4347"/>
                    </a:lnTo>
                    <a:lnTo>
                      <a:pt x="3567" y="4823"/>
                    </a:lnTo>
                    <a:lnTo>
                      <a:pt x="3905" y="4823"/>
                    </a:lnTo>
                    <a:lnTo>
                      <a:pt x="3905" y="5298"/>
                    </a:lnTo>
                    <a:lnTo>
                      <a:pt x="4182" y="5298"/>
                    </a:lnTo>
                    <a:lnTo>
                      <a:pt x="4182" y="5774"/>
                    </a:lnTo>
                    <a:lnTo>
                      <a:pt x="4997" y="5774"/>
                    </a:lnTo>
                    <a:lnTo>
                      <a:pt x="4997" y="6249"/>
                    </a:lnTo>
                    <a:lnTo>
                      <a:pt x="6043" y="6249"/>
                    </a:lnTo>
                    <a:lnTo>
                      <a:pt x="6043" y="6725"/>
                    </a:lnTo>
                    <a:lnTo>
                      <a:pt x="7257" y="6725"/>
                    </a:lnTo>
                    <a:lnTo>
                      <a:pt x="7257" y="7200"/>
                    </a:lnTo>
                    <a:lnTo>
                      <a:pt x="8718" y="7200"/>
                    </a:lnTo>
                    <a:lnTo>
                      <a:pt x="8718" y="7743"/>
                    </a:lnTo>
                    <a:lnTo>
                      <a:pt x="9887" y="7743"/>
                    </a:lnTo>
                    <a:lnTo>
                      <a:pt x="9887" y="8287"/>
                    </a:lnTo>
                    <a:lnTo>
                      <a:pt x="9979" y="8287"/>
                    </a:lnTo>
                    <a:lnTo>
                      <a:pt x="9979" y="8694"/>
                    </a:lnTo>
                    <a:lnTo>
                      <a:pt x="10686" y="8694"/>
                    </a:lnTo>
                    <a:lnTo>
                      <a:pt x="10686" y="9238"/>
                    </a:lnTo>
                    <a:lnTo>
                      <a:pt x="11270" y="9238"/>
                    </a:lnTo>
                    <a:lnTo>
                      <a:pt x="11270" y="9645"/>
                    </a:lnTo>
                    <a:lnTo>
                      <a:pt x="12593" y="9645"/>
                    </a:lnTo>
                    <a:lnTo>
                      <a:pt x="12593" y="10189"/>
                    </a:lnTo>
                    <a:lnTo>
                      <a:pt x="12654" y="10189"/>
                    </a:lnTo>
                    <a:lnTo>
                      <a:pt x="12654" y="10664"/>
                    </a:lnTo>
                    <a:lnTo>
                      <a:pt x="13915" y="10664"/>
                    </a:lnTo>
                    <a:lnTo>
                      <a:pt x="13915" y="11072"/>
                    </a:lnTo>
                    <a:lnTo>
                      <a:pt x="14130" y="11072"/>
                    </a:lnTo>
                    <a:lnTo>
                      <a:pt x="14130" y="11547"/>
                    </a:lnTo>
                    <a:lnTo>
                      <a:pt x="14515" y="11547"/>
                    </a:lnTo>
                    <a:lnTo>
                      <a:pt x="14515" y="12158"/>
                    </a:lnTo>
                    <a:lnTo>
                      <a:pt x="14668" y="12158"/>
                    </a:lnTo>
                    <a:lnTo>
                      <a:pt x="14668" y="12702"/>
                    </a:lnTo>
                    <a:lnTo>
                      <a:pt x="15299" y="12702"/>
                    </a:lnTo>
                    <a:lnTo>
                      <a:pt x="15299" y="13177"/>
                    </a:lnTo>
                    <a:lnTo>
                      <a:pt x="16391" y="13177"/>
                    </a:lnTo>
                    <a:lnTo>
                      <a:pt x="16391" y="13653"/>
                    </a:lnTo>
                    <a:lnTo>
                      <a:pt x="16667" y="13653"/>
                    </a:lnTo>
                    <a:lnTo>
                      <a:pt x="16667" y="14060"/>
                    </a:lnTo>
                    <a:lnTo>
                      <a:pt x="16944" y="14060"/>
                    </a:lnTo>
                    <a:lnTo>
                      <a:pt x="16944" y="14604"/>
                    </a:lnTo>
                    <a:lnTo>
                      <a:pt x="16990" y="14604"/>
                    </a:lnTo>
                    <a:lnTo>
                      <a:pt x="16990" y="15079"/>
                    </a:lnTo>
                    <a:lnTo>
                      <a:pt x="17559" y="15079"/>
                    </a:lnTo>
                    <a:lnTo>
                      <a:pt x="17559" y="15623"/>
                    </a:lnTo>
                    <a:lnTo>
                      <a:pt x="18635" y="15623"/>
                    </a:lnTo>
                    <a:lnTo>
                      <a:pt x="18635" y="16166"/>
                    </a:lnTo>
                    <a:lnTo>
                      <a:pt x="18897" y="16166"/>
                    </a:lnTo>
                    <a:lnTo>
                      <a:pt x="18897" y="16845"/>
                    </a:lnTo>
                    <a:lnTo>
                      <a:pt x="19481" y="16845"/>
                    </a:lnTo>
                    <a:lnTo>
                      <a:pt x="19481" y="17389"/>
                    </a:lnTo>
                    <a:lnTo>
                      <a:pt x="20511" y="17389"/>
                    </a:lnTo>
                    <a:lnTo>
                      <a:pt x="20511" y="18000"/>
                    </a:lnTo>
                    <a:lnTo>
                      <a:pt x="20573" y="18000"/>
                    </a:lnTo>
                    <a:lnTo>
                      <a:pt x="20573" y="18951"/>
                    </a:lnTo>
                    <a:lnTo>
                      <a:pt x="21157" y="18951"/>
                    </a:lnTo>
                    <a:lnTo>
                      <a:pt x="21157" y="21600"/>
                    </a:lnTo>
                    <a:lnTo>
                      <a:pt x="21600" y="21600"/>
                    </a:lnTo>
                  </a:path>
                </a:pathLst>
              </a:custGeom>
              <a:noFill/>
              <a:ln w="12700" cap="flat">
                <a:solidFill>
                  <a:srgbClr val="EB1700"/>
                </a:solidFill>
                <a:prstDash val="solid"/>
                <a:miter lim="800000"/>
              </a:ln>
              <a:effectLst/>
            </p:spPr>
            <p:txBody>
              <a:bodyPr wrap="square" lIns="45718" tIns="45718" rIns="45718" bIns="45718" numCol="1" anchor="ctr">
                <a:noAutofit/>
              </a:bodyPr>
              <a:lstStyle/>
              <a:p>
                <a:pPr algn="ctr" defTabSz="457200">
                  <a:defRPr>
                    <a:latin typeface="Open Sans"/>
                    <a:ea typeface="Open Sans"/>
                    <a:cs typeface="Open Sans"/>
                    <a:sym typeface="Open Sans"/>
                  </a:defRPr>
                </a:pPr>
                <a:endParaRPr/>
              </a:p>
            </p:txBody>
          </p:sp>
          <p:grpSp>
            <p:nvGrpSpPr>
              <p:cNvPr id="629" name="Group 19"/>
              <p:cNvGrpSpPr/>
              <p:nvPr/>
            </p:nvGrpSpPr>
            <p:grpSpPr>
              <a:xfrm>
                <a:off x="-2" y="-3"/>
                <a:ext cx="4132455" cy="877054"/>
                <a:chOff x="0" y="-1"/>
                <a:chExt cx="4132454" cy="877052"/>
              </a:xfrm>
            </p:grpSpPr>
            <p:sp>
              <p:nvSpPr>
                <p:cNvPr id="598" name="Plus 279"/>
                <p:cNvSpPr/>
                <p:nvPr/>
              </p:nvSpPr>
              <p:spPr>
                <a:xfrm>
                  <a:off x="-1" y="-2"/>
                  <a:ext cx="50408"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599" name="Plus 279"/>
                <p:cNvSpPr/>
                <p:nvPr/>
              </p:nvSpPr>
              <p:spPr>
                <a:xfrm>
                  <a:off x="181709" y="83491"/>
                  <a:ext cx="50407"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0" name="Plus 279"/>
                <p:cNvSpPr/>
                <p:nvPr/>
              </p:nvSpPr>
              <p:spPr>
                <a:xfrm>
                  <a:off x="1419568" y="313093"/>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1" name="Plus 279"/>
                <p:cNvSpPr/>
                <p:nvPr/>
              </p:nvSpPr>
              <p:spPr>
                <a:xfrm>
                  <a:off x="1964176" y="378695"/>
                  <a:ext cx="50409"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2" name="Plus 279"/>
                <p:cNvSpPr/>
                <p:nvPr/>
              </p:nvSpPr>
              <p:spPr>
                <a:xfrm>
                  <a:off x="2829033" y="530768"/>
                  <a:ext cx="50407"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3" name="Plus 279"/>
                <p:cNvSpPr/>
                <p:nvPr/>
              </p:nvSpPr>
              <p:spPr>
                <a:xfrm>
                  <a:off x="3215037" y="596369"/>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4" name="Plus 279"/>
                <p:cNvSpPr/>
                <p:nvPr/>
              </p:nvSpPr>
              <p:spPr>
                <a:xfrm>
                  <a:off x="3250263" y="614261"/>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5" name="Plus 279"/>
                <p:cNvSpPr/>
                <p:nvPr/>
              </p:nvSpPr>
              <p:spPr>
                <a:xfrm>
                  <a:off x="3587491" y="682131"/>
                  <a:ext cx="50407" cy="50410"/>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6" name="Plus 279"/>
                <p:cNvSpPr/>
                <p:nvPr/>
              </p:nvSpPr>
              <p:spPr>
                <a:xfrm>
                  <a:off x="3609193" y="682131"/>
                  <a:ext cx="50407" cy="50410"/>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7" name="Plus 279"/>
                <p:cNvSpPr/>
                <p:nvPr/>
              </p:nvSpPr>
              <p:spPr>
                <a:xfrm>
                  <a:off x="3609193" y="707135"/>
                  <a:ext cx="50407"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8" name="Plus 279"/>
                <p:cNvSpPr/>
                <p:nvPr/>
              </p:nvSpPr>
              <p:spPr>
                <a:xfrm>
                  <a:off x="3621704" y="707135"/>
                  <a:ext cx="50407"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09" name="Plus 279"/>
                <p:cNvSpPr/>
                <p:nvPr/>
              </p:nvSpPr>
              <p:spPr>
                <a:xfrm>
                  <a:off x="3642849" y="707135"/>
                  <a:ext cx="50407"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0" name="Plus 279"/>
                <p:cNvSpPr/>
                <p:nvPr/>
              </p:nvSpPr>
              <p:spPr>
                <a:xfrm>
                  <a:off x="3661303" y="707135"/>
                  <a:ext cx="50407"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1" name="Plus 279"/>
                <p:cNvSpPr/>
                <p:nvPr/>
              </p:nvSpPr>
              <p:spPr>
                <a:xfrm>
                  <a:off x="3661303" y="735371"/>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2" name="Plus 279"/>
                <p:cNvSpPr/>
                <p:nvPr/>
              </p:nvSpPr>
              <p:spPr>
                <a:xfrm>
                  <a:off x="3726154" y="735371"/>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3" name="Plus 279"/>
                <p:cNvSpPr/>
                <p:nvPr/>
              </p:nvSpPr>
              <p:spPr>
                <a:xfrm>
                  <a:off x="3952411" y="760162"/>
                  <a:ext cx="50408"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4" name="Plus 279"/>
                <p:cNvSpPr/>
                <p:nvPr/>
              </p:nvSpPr>
              <p:spPr>
                <a:xfrm>
                  <a:off x="3959636" y="760162"/>
                  <a:ext cx="50409"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5" name="Plus 279"/>
                <p:cNvSpPr/>
                <p:nvPr/>
              </p:nvSpPr>
              <p:spPr>
                <a:xfrm>
                  <a:off x="3967610" y="760162"/>
                  <a:ext cx="50407"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6" name="Plus 279"/>
                <p:cNvSpPr/>
                <p:nvPr/>
              </p:nvSpPr>
              <p:spPr>
                <a:xfrm>
                  <a:off x="3974398" y="760162"/>
                  <a:ext cx="50407" cy="5040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7" name="Plus 279"/>
                <p:cNvSpPr/>
                <p:nvPr/>
              </p:nvSpPr>
              <p:spPr>
                <a:xfrm>
                  <a:off x="3974398" y="787164"/>
                  <a:ext cx="50407"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8" name="Plus 279"/>
                <p:cNvSpPr/>
                <p:nvPr/>
              </p:nvSpPr>
              <p:spPr>
                <a:xfrm>
                  <a:off x="3984588" y="787164"/>
                  <a:ext cx="50407" cy="5040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19" name="Plus 279"/>
                <p:cNvSpPr/>
                <p:nvPr/>
              </p:nvSpPr>
              <p:spPr>
                <a:xfrm>
                  <a:off x="3984588" y="826644"/>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0" name="Plus 279"/>
                <p:cNvSpPr/>
                <p:nvPr/>
              </p:nvSpPr>
              <p:spPr>
                <a:xfrm>
                  <a:off x="3997319" y="826644"/>
                  <a:ext cx="50408"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1" name="Plus 279"/>
                <p:cNvSpPr/>
                <p:nvPr/>
              </p:nvSpPr>
              <p:spPr>
                <a:xfrm>
                  <a:off x="4005208" y="826644"/>
                  <a:ext cx="50409"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2" name="Plus 279"/>
                <p:cNvSpPr/>
                <p:nvPr/>
              </p:nvSpPr>
              <p:spPr>
                <a:xfrm>
                  <a:off x="4018236" y="826644"/>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3" name="Plus 279"/>
                <p:cNvSpPr/>
                <p:nvPr/>
              </p:nvSpPr>
              <p:spPr>
                <a:xfrm>
                  <a:off x="4032996" y="826644"/>
                  <a:ext cx="50408"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4" name="Plus 279"/>
                <p:cNvSpPr/>
                <p:nvPr/>
              </p:nvSpPr>
              <p:spPr>
                <a:xfrm>
                  <a:off x="4043738" y="826644"/>
                  <a:ext cx="50409"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5" name="Plus 279"/>
                <p:cNvSpPr/>
                <p:nvPr/>
              </p:nvSpPr>
              <p:spPr>
                <a:xfrm>
                  <a:off x="4053721" y="826644"/>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6" name="Plus 279"/>
                <p:cNvSpPr/>
                <p:nvPr/>
              </p:nvSpPr>
              <p:spPr>
                <a:xfrm>
                  <a:off x="4066790" y="826644"/>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7" name="Plus 279"/>
                <p:cNvSpPr/>
                <p:nvPr/>
              </p:nvSpPr>
              <p:spPr>
                <a:xfrm>
                  <a:off x="4073790" y="826644"/>
                  <a:ext cx="50407"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sp>
              <p:nvSpPr>
                <p:cNvPr id="628" name="Plus 279"/>
                <p:cNvSpPr/>
                <p:nvPr/>
              </p:nvSpPr>
              <p:spPr>
                <a:xfrm>
                  <a:off x="4082044" y="826644"/>
                  <a:ext cx="50410" cy="5040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EB1700"/>
                </a:solidFill>
                <a:ln w="12700" cap="flat">
                  <a:noFill/>
                  <a:miter lim="400000"/>
                </a:ln>
                <a:effectLst/>
              </p:spPr>
              <p:txBody>
                <a:bodyPr wrap="square" lIns="45718" tIns="45718" rIns="45718" bIns="45718" numCol="1" anchor="ctr">
                  <a:noAutofit/>
                </a:bodyPr>
                <a:lstStyle/>
                <a:p>
                  <a:pPr defTabSz="457200">
                    <a:defRPr>
                      <a:solidFill>
                        <a:srgbClr val="FFFFFF"/>
                      </a:solidFill>
                      <a:latin typeface="Open Sans"/>
                      <a:ea typeface="Open Sans"/>
                      <a:cs typeface="Open Sans"/>
                      <a:sym typeface="Open Sans"/>
                    </a:defRPr>
                  </a:pPr>
                  <a:endParaRPr/>
                </a:p>
              </p:txBody>
            </p:sp>
          </p:grpSp>
        </p:grpSp>
        <p:sp>
          <p:nvSpPr>
            <p:cNvPr id="631" name="TextBox 11"/>
            <p:cNvSpPr txBox="1"/>
            <p:nvPr/>
          </p:nvSpPr>
          <p:spPr>
            <a:xfrm>
              <a:off x="2830545" y="328784"/>
              <a:ext cx="1277421" cy="2539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457200">
                <a:defRPr sz="1200" b="1">
                  <a:solidFill>
                    <a:srgbClr val="EB1700"/>
                  </a:solidFill>
                  <a:latin typeface="Open Sans"/>
                  <a:ea typeface="Open Sans"/>
                  <a:cs typeface="Open Sans"/>
                  <a:sym typeface="Open Sans"/>
                </a:defRPr>
              </a:lvl1pPr>
            </a:lstStyle>
            <a:p>
              <a:r>
                <a:t>Ibr+Ven</a:t>
              </a:r>
            </a:p>
          </p:txBody>
        </p:sp>
        <p:sp>
          <p:nvSpPr>
            <p:cNvPr id="632" name="TextBox 12"/>
            <p:cNvSpPr txBox="1"/>
            <p:nvPr/>
          </p:nvSpPr>
          <p:spPr>
            <a:xfrm>
              <a:off x="2777208" y="1361223"/>
              <a:ext cx="1277421" cy="2539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457200">
                <a:defRPr sz="1200" b="1">
                  <a:latin typeface="Open Sans"/>
                  <a:ea typeface="Open Sans"/>
                  <a:cs typeface="Open Sans"/>
                  <a:sym typeface="Open Sans"/>
                </a:defRPr>
              </a:lvl1pPr>
            </a:lstStyle>
            <a:p>
              <a:r>
                <a:t>Clb+O</a:t>
              </a:r>
            </a:p>
          </p:txBody>
        </p:sp>
        <p:sp>
          <p:nvSpPr>
            <p:cNvPr id="633" name="TextBox 13"/>
            <p:cNvSpPr txBox="1"/>
            <p:nvPr/>
          </p:nvSpPr>
          <p:spPr>
            <a:xfrm>
              <a:off x="3762338" y="1573811"/>
              <a:ext cx="722004" cy="2539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457200">
                <a:defRPr sz="1200" b="1">
                  <a:latin typeface="Open Sans"/>
                  <a:ea typeface="Open Sans"/>
                  <a:cs typeface="Open Sans"/>
                  <a:sym typeface="Open Sans"/>
                </a:defRPr>
              </a:lvl1pPr>
            </a:lstStyle>
            <a:p>
              <a:r>
                <a:t>19.5%</a:t>
              </a:r>
            </a:p>
          </p:txBody>
        </p:sp>
        <p:sp>
          <p:nvSpPr>
            <p:cNvPr id="634" name="TextBox 15"/>
            <p:cNvSpPr txBox="1"/>
            <p:nvPr/>
          </p:nvSpPr>
          <p:spPr>
            <a:xfrm>
              <a:off x="3762338" y="927237"/>
              <a:ext cx="706385" cy="2539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457200">
                <a:defRPr sz="1200" b="1">
                  <a:solidFill>
                    <a:srgbClr val="EB1700"/>
                  </a:solidFill>
                  <a:latin typeface="Open Sans"/>
                  <a:ea typeface="Open Sans"/>
                  <a:cs typeface="Open Sans"/>
                  <a:sym typeface="Open Sans"/>
                </a:defRPr>
              </a:lvl1pPr>
            </a:lstStyle>
            <a:p>
              <a:r>
                <a:t>66.5%</a:t>
              </a:r>
            </a:p>
          </p:txBody>
        </p:sp>
        <p:sp>
          <p:nvSpPr>
            <p:cNvPr id="635" name="TextBox 16"/>
            <p:cNvSpPr txBox="1"/>
            <p:nvPr/>
          </p:nvSpPr>
          <p:spPr>
            <a:xfrm>
              <a:off x="20252" y="2417492"/>
              <a:ext cx="4194059" cy="2385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algn="ctr">
                <a:defRPr sz="1100" b="1">
                  <a:latin typeface="Open Sans"/>
                  <a:ea typeface="Open Sans"/>
                  <a:cs typeface="Open Sans"/>
                  <a:sym typeface="Open Sans"/>
                </a:defRPr>
              </a:lvl1pPr>
            </a:lstStyle>
            <a:p>
              <a:r>
                <a:t>Months from date of randomization</a:t>
              </a:r>
            </a:p>
          </p:txBody>
        </p:sp>
        <p:sp>
          <p:nvSpPr>
            <p:cNvPr id="636" name="Straight Connector 17"/>
            <p:cNvSpPr/>
            <p:nvPr/>
          </p:nvSpPr>
          <p:spPr>
            <a:xfrm flipV="1">
              <a:off x="3792123" y="84003"/>
              <a:ext cx="7" cy="2128627"/>
            </a:xfrm>
            <a:prstGeom prst="line">
              <a:avLst/>
            </a:prstGeom>
            <a:noFill/>
            <a:ln w="3175" cap="flat">
              <a:solidFill>
                <a:srgbClr val="858585"/>
              </a:solidFill>
              <a:prstDash val="lgDash"/>
              <a:miter lim="800000"/>
            </a:ln>
            <a:effectLst/>
          </p:spPr>
          <p:txBody>
            <a:bodyPr wrap="square" lIns="45718" tIns="45718" rIns="45718" bIns="45718" numCol="1" anchor="t">
              <a:noAutofit/>
            </a:bodyPr>
            <a:lstStyle/>
            <a:p>
              <a:endParaRPr/>
            </a:p>
          </p:txBody>
        </p:sp>
      </p:grpSp>
      <p:grpSp>
        <p:nvGrpSpPr>
          <p:cNvPr id="690" name="Group 164"/>
          <p:cNvGrpSpPr/>
          <p:nvPr/>
        </p:nvGrpSpPr>
        <p:grpSpPr>
          <a:xfrm>
            <a:off x="1788113" y="1189651"/>
            <a:ext cx="4939058" cy="2530039"/>
            <a:chOff x="-375694" y="-2095"/>
            <a:chExt cx="4939057" cy="2530037"/>
          </a:xfrm>
        </p:grpSpPr>
        <p:grpSp>
          <p:nvGrpSpPr>
            <p:cNvPr id="685" name="Group 165"/>
            <p:cNvGrpSpPr/>
            <p:nvPr/>
          </p:nvGrpSpPr>
          <p:grpSpPr>
            <a:xfrm>
              <a:off x="-375694" y="-2095"/>
              <a:ext cx="4830322" cy="2530037"/>
              <a:chOff x="-375692" y="-2093"/>
              <a:chExt cx="4830321" cy="2530035"/>
            </a:xfrm>
          </p:grpSpPr>
          <p:grpSp>
            <p:nvGrpSpPr>
              <p:cNvPr id="683" name="Group 170"/>
              <p:cNvGrpSpPr/>
              <p:nvPr/>
            </p:nvGrpSpPr>
            <p:grpSpPr>
              <a:xfrm>
                <a:off x="10136" y="-2093"/>
                <a:ext cx="4444493" cy="2530035"/>
                <a:chOff x="10139" y="-2091"/>
                <a:chExt cx="4444491" cy="2530033"/>
              </a:xfrm>
            </p:grpSpPr>
            <p:sp>
              <p:nvSpPr>
                <p:cNvPr id="638" name="Freeform 302"/>
                <p:cNvSpPr/>
                <p:nvPr/>
              </p:nvSpPr>
              <p:spPr>
                <a:xfrm>
                  <a:off x="219496" y="2271810"/>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grpSp>
              <p:nvGrpSpPr>
                <p:cNvPr id="641" name="Group 173"/>
                <p:cNvGrpSpPr/>
                <p:nvPr/>
              </p:nvGrpSpPr>
              <p:grpSpPr>
                <a:xfrm>
                  <a:off x="260544" y="70098"/>
                  <a:ext cx="4194086" cy="2201726"/>
                  <a:chOff x="-1" y="0"/>
                  <a:chExt cx="4194085" cy="2201725"/>
                </a:xfrm>
              </p:grpSpPr>
              <p:sp>
                <p:nvSpPr>
                  <p:cNvPr id="639" name="Freeform 303"/>
                  <p:cNvSpPr/>
                  <p:nvPr/>
                </p:nvSpPr>
                <p:spPr>
                  <a:xfrm flipV="1">
                    <a:off x="1" y="0"/>
                    <a:ext cx="7" cy="2201726"/>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40" name="Freeform 304"/>
                  <p:cNvSpPr/>
                  <p:nvPr/>
                </p:nvSpPr>
                <p:spPr>
                  <a:xfrm>
                    <a:off x="-2" y="2201718"/>
                    <a:ext cx="4194087"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grpSp>
            <p:grpSp>
              <p:nvGrpSpPr>
                <p:cNvPr id="682" name="Group 174"/>
                <p:cNvGrpSpPr/>
                <p:nvPr/>
              </p:nvGrpSpPr>
              <p:grpSpPr>
                <a:xfrm>
                  <a:off x="10139" y="-2091"/>
                  <a:ext cx="3715895" cy="2530033"/>
                  <a:chOff x="10142" y="-2089"/>
                  <a:chExt cx="3715893" cy="2530031"/>
                </a:xfrm>
              </p:grpSpPr>
              <p:sp>
                <p:nvSpPr>
                  <p:cNvPr id="642" name="TextBox 175"/>
                  <p:cNvSpPr txBox="1"/>
                  <p:nvPr/>
                </p:nvSpPr>
                <p:spPr>
                  <a:xfrm>
                    <a:off x="25203" y="2186280"/>
                    <a:ext cx="218528"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r">
                      <a:defRPr sz="1100">
                        <a:latin typeface="Open Sans"/>
                        <a:ea typeface="Open Sans"/>
                        <a:cs typeface="Open Sans"/>
                        <a:sym typeface="Open Sans"/>
                      </a:defRPr>
                    </a:lvl1pPr>
                  </a:lstStyle>
                  <a:p>
                    <a:r>
                      <a:t>0</a:t>
                    </a:r>
                  </a:p>
                </p:txBody>
              </p:sp>
              <p:sp>
                <p:nvSpPr>
                  <p:cNvPr id="643" name="TextBox 176"/>
                  <p:cNvSpPr txBox="1"/>
                  <p:nvPr/>
                </p:nvSpPr>
                <p:spPr>
                  <a:xfrm>
                    <a:off x="86991" y="1972168"/>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10</a:t>
                    </a:r>
                  </a:p>
                </p:txBody>
              </p:sp>
              <p:sp>
                <p:nvSpPr>
                  <p:cNvPr id="644" name="TextBox 177"/>
                  <p:cNvSpPr txBox="1"/>
                  <p:nvPr/>
                </p:nvSpPr>
                <p:spPr>
                  <a:xfrm>
                    <a:off x="86991" y="1751996"/>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20</a:t>
                    </a:r>
                  </a:p>
                </p:txBody>
              </p:sp>
              <p:sp>
                <p:nvSpPr>
                  <p:cNvPr id="645" name="TextBox 178"/>
                  <p:cNvSpPr txBox="1"/>
                  <p:nvPr/>
                </p:nvSpPr>
                <p:spPr>
                  <a:xfrm>
                    <a:off x="86991" y="1531832"/>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30</a:t>
                    </a:r>
                  </a:p>
                </p:txBody>
              </p:sp>
              <p:sp>
                <p:nvSpPr>
                  <p:cNvPr id="646" name="TextBox 179"/>
                  <p:cNvSpPr txBox="1"/>
                  <p:nvPr/>
                </p:nvSpPr>
                <p:spPr>
                  <a:xfrm>
                    <a:off x="86991" y="1311672"/>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40</a:t>
                    </a:r>
                  </a:p>
                </p:txBody>
              </p:sp>
              <p:sp>
                <p:nvSpPr>
                  <p:cNvPr id="647" name="TextBox 180"/>
                  <p:cNvSpPr txBox="1"/>
                  <p:nvPr/>
                </p:nvSpPr>
                <p:spPr>
                  <a:xfrm>
                    <a:off x="86991" y="1091497"/>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50</a:t>
                    </a:r>
                  </a:p>
                </p:txBody>
              </p:sp>
              <p:sp>
                <p:nvSpPr>
                  <p:cNvPr id="648" name="TextBox 181"/>
                  <p:cNvSpPr txBox="1"/>
                  <p:nvPr/>
                </p:nvSpPr>
                <p:spPr>
                  <a:xfrm>
                    <a:off x="10142" y="-2089"/>
                    <a:ext cx="235641"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100</a:t>
                    </a:r>
                  </a:p>
                </p:txBody>
              </p:sp>
              <p:sp>
                <p:nvSpPr>
                  <p:cNvPr id="649" name="TextBox 182"/>
                  <p:cNvSpPr txBox="1"/>
                  <p:nvPr/>
                </p:nvSpPr>
                <p:spPr>
                  <a:xfrm>
                    <a:off x="86991" y="871336"/>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60</a:t>
                    </a:r>
                  </a:p>
                </p:txBody>
              </p:sp>
              <p:sp>
                <p:nvSpPr>
                  <p:cNvPr id="650" name="TextBox 183"/>
                  <p:cNvSpPr txBox="1"/>
                  <p:nvPr/>
                </p:nvSpPr>
                <p:spPr>
                  <a:xfrm>
                    <a:off x="86986" y="649984"/>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70</a:t>
                    </a:r>
                  </a:p>
                </p:txBody>
              </p:sp>
              <p:sp>
                <p:nvSpPr>
                  <p:cNvPr id="651" name="TextBox 184"/>
                  <p:cNvSpPr txBox="1"/>
                  <p:nvPr/>
                </p:nvSpPr>
                <p:spPr>
                  <a:xfrm>
                    <a:off x="86986" y="429820"/>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80</a:t>
                    </a:r>
                  </a:p>
                </p:txBody>
              </p:sp>
              <p:sp>
                <p:nvSpPr>
                  <p:cNvPr id="652" name="TextBox 185"/>
                  <p:cNvSpPr txBox="1"/>
                  <p:nvPr/>
                </p:nvSpPr>
                <p:spPr>
                  <a:xfrm>
                    <a:off x="86986" y="209653"/>
                    <a:ext cx="157094"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r">
                      <a:defRPr sz="1100">
                        <a:latin typeface="Open Sans"/>
                        <a:ea typeface="Open Sans"/>
                        <a:cs typeface="Open Sans"/>
                        <a:sym typeface="Open Sans"/>
                      </a:defRPr>
                    </a:lvl1pPr>
                  </a:lstStyle>
                  <a:p>
                    <a:r>
                      <a:t>90</a:t>
                    </a:r>
                  </a:p>
                </p:txBody>
              </p:sp>
              <p:sp>
                <p:nvSpPr>
                  <p:cNvPr id="653" name="Freeform 292"/>
                  <p:cNvSpPr/>
                  <p:nvPr/>
                </p:nvSpPr>
                <p:spPr>
                  <a:xfrm>
                    <a:off x="219490" y="70094"/>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54" name="Freeform 293"/>
                  <p:cNvSpPr/>
                  <p:nvPr/>
                </p:nvSpPr>
                <p:spPr>
                  <a:xfrm>
                    <a:off x="219490" y="510455"/>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55" name="Freeform 294"/>
                  <p:cNvSpPr/>
                  <p:nvPr/>
                </p:nvSpPr>
                <p:spPr>
                  <a:xfrm>
                    <a:off x="219490" y="290318"/>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56" name="Freeform 295"/>
                  <p:cNvSpPr/>
                  <p:nvPr/>
                </p:nvSpPr>
                <p:spPr>
                  <a:xfrm>
                    <a:off x="219490" y="950819"/>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57" name="Freeform 296"/>
                  <p:cNvSpPr/>
                  <p:nvPr/>
                </p:nvSpPr>
                <p:spPr>
                  <a:xfrm>
                    <a:off x="219490" y="730590"/>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58" name="Freeform 297"/>
                  <p:cNvSpPr/>
                  <p:nvPr/>
                </p:nvSpPr>
                <p:spPr>
                  <a:xfrm>
                    <a:off x="219490" y="1170953"/>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59" name="Freeform 298"/>
                  <p:cNvSpPr/>
                  <p:nvPr/>
                </p:nvSpPr>
                <p:spPr>
                  <a:xfrm>
                    <a:off x="219490" y="1391090"/>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60" name="Freeform 299"/>
                  <p:cNvSpPr/>
                  <p:nvPr/>
                </p:nvSpPr>
                <p:spPr>
                  <a:xfrm>
                    <a:off x="219490" y="1611316"/>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61" name="Freeform 300"/>
                  <p:cNvSpPr/>
                  <p:nvPr/>
                </p:nvSpPr>
                <p:spPr>
                  <a:xfrm>
                    <a:off x="219490" y="2051587"/>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62" name="Freeform 301"/>
                  <p:cNvSpPr/>
                  <p:nvPr/>
                </p:nvSpPr>
                <p:spPr>
                  <a:xfrm>
                    <a:off x="219490" y="1831453"/>
                    <a:ext cx="41155" cy="7"/>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63" name="TextBox 196"/>
                  <p:cNvSpPr txBox="1"/>
                  <p:nvPr/>
                </p:nvSpPr>
                <p:spPr>
                  <a:xfrm>
                    <a:off x="185880" y="2289418"/>
                    <a:ext cx="147794"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0</a:t>
                    </a:r>
                  </a:p>
                </p:txBody>
              </p:sp>
              <p:sp>
                <p:nvSpPr>
                  <p:cNvPr id="664" name="TextBox 197"/>
                  <p:cNvSpPr txBox="1"/>
                  <p:nvPr/>
                </p:nvSpPr>
                <p:spPr>
                  <a:xfrm>
                    <a:off x="601274" y="2289418"/>
                    <a:ext cx="147794"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6</a:t>
                    </a:r>
                  </a:p>
                </p:txBody>
              </p:sp>
              <p:sp>
                <p:nvSpPr>
                  <p:cNvPr id="665" name="TextBox 198"/>
                  <p:cNvSpPr txBox="1"/>
                  <p:nvPr/>
                </p:nvSpPr>
                <p:spPr>
                  <a:xfrm>
                    <a:off x="984038" y="2289418"/>
                    <a:ext cx="226342"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12</a:t>
                    </a:r>
                  </a:p>
                </p:txBody>
              </p:sp>
              <p:sp>
                <p:nvSpPr>
                  <p:cNvPr id="666" name="TextBox 199"/>
                  <p:cNvSpPr txBox="1"/>
                  <p:nvPr/>
                </p:nvSpPr>
                <p:spPr>
                  <a:xfrm>
                    <a:off x="1411222" y="2289418"/>
                    <a:ext cx="226342"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18</a:t>
                    </a:r>
                  </a:p>
                </p:txBody>
              </p:sp>
              <p:sp>
                <p:nvSpPr>
                  <p:cNvPr id="667" name="TextBox 200"/>
                  <p:cNvSpPr txBox="1"/>
                  <p:nvPr/>
                </p:nvSpPr>
                <p:spPr>
                  <a:xfrm>
                    <a:off x="1821808" y="2289418"/>
                    <a:ext cx="226342"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24</a:t>
                    </a:r>
                  </a:p>
                </p:txBody>
              </p:sp>
              <p:sp>
                <p:nvSpPr>
                  <p:cNvPr id="668" name="TextBox 201"/>
                  <p:cNvSpPr txBox="1"/>
                  <p:nvPr/>
                </p:nvSpPr>
                <p:spPr>
                  <a:xfrm>
                    <a:off x="2243811" y="2289418"/>
                    <a:ext cx="226342"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30</a:t>
                    </a:r>
                  </a:p>
                </p:txBody>
              </p:sp>
              <p:sp>
                <p:nvSpPr>
                  <p:cNvPr id="669" name="TextBox 202"/>
                  <p:cNvSpPr txBox="1"/>
                  <p:nvPr/>
                </p:nvSpPr>
                <p:spPr>
                  <a:xfrm>
                    <a:off x="2661389" y="2289418"/>
                    <a:ext cx="226342"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36</a:t>
                    </a:r>
                  </a:p>
                </p:txBody>
              </p:sp>
              <p:sp>
                <p:nvSpPr>
                  <p:cNvPr id="670" name="TextBox 203"/>
                  <p:cNvSpPr txBox="1"/>
                  <p:nvPr/>
                </p:nvSpPr>
                <p:spPr>
                  <a:xfrm>
                    <a:off x="3083406" y="2289418"/>
                    <a:ext cx="226342"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42</a:t>
                    </a:r>
                  </a:p>
                </p:txBody>
              </p:sp>
              <p:sp>
                <p:nvSpPr>
                  <p:cNvPr id="671" name="TextBox 204"/>
                  <p:cNvSpPr txBox="1"/>
                  <p:nvPr/>
                </p:nvSpPr>
                <p:spPr>
                  <a:xfrm>
                    <a:off x="3499693" y="2289418"/>
                    <a:ext cx="226342" cy="238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48</a:t>
                    </a:r>
                  </a:p>
                </p:txBody>
              </p:sp>
              <p:grpSp>
                <p:nvGrpSpPr>
                  <p:cNvPr id="681" name="Group 205"/>
                  <p:cNvGrpSpPr/>
                  <p:nvPr/>
                </p:nvGrpSpPr>
                <p:grpSpPr>
                  <a:xfrm>
                    <a:off x="260224" y="2272285"/>
                    <a:ext cx="3346680" cy="41735"/>
                    <a:chOff x="-1" y="0"/>
                    <a:chExt cx="3346679" cy="41733"/>
                  </a:xfrm>
                </p:grpSpPr>
                <p:sp>
                  <p:nvSpPr>
                    <p:cNvPr id="672" name="Freeform 231"/>
                    <p:cNvSpPr/>
                    <p:nvPr/>
                  </p:nvSpPr>
                  <p:spPr>
                    <a:xfrm flipV="1">
                      <a:off x="-2" y="-1"/>
                      <a:ext cx="8"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73" name="Freeform 234"/>
                    <p:cNvSpPr/>
                    <p:nvPr/>
                  </p:nvSpPr>
                  <p:spPr>
                    <a:xfrm flipV="1">
                      <a:off x="1259884" y="-1"/>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74" name="Freeform 235"/>
                    <p:cNvSpPr/>
                    <p:nvPr/>
                  </p:nvSpPr>
                  <p:spPr>
                    <a:xfrm flipV="1">
                      <a:off x="836309" y="-1"/>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75" name="Freeform 236"/>
                    <p:cNvSpPr/>
                    <p:nvPr/>
                  </p:nvSpPr>
                  <p:spPr>
                    <a:xfrm flipV="1">
                      <a:off x="1677743" y="0"/>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76" name="Freeform 237"/>
                    <p:cNvSpPr/>
                    <p:nvPr/>
                  </p:nvSpPr>
                  <p:spPr>
                    <a:xfrm flipV="1">
                      <a:off x="2092740" y="0"/>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77" name="Freeform 238"/>
                    <p:cNvSpPr/>
                    <p:nvPr/>
                  </p:nvSpPr>
                  <p:spPr>
                    <a:xfrm flipV="1">
                      <a:off x="2515598" y="0"/>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78" name="Freeform 239"/>
                    <p:cNvSpPr/>
                    <p:nvPr/>
                  </p:nvSpPr>
                  <p:spPr>
                    <a:xfrm flipV="1">
                      <a:off x="3346672" y="0"/>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79" name="Freeform 240"/>
                    <p:cNvSpPr/>
                    <p:nvPr/>
                  </p:nvSpPr>
                  <p:spPr>
                    <a:xfrm flipV="1">
                      <a:off x="2932384" y="0"/>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80" name="Freeform 241"/>
                    <p:cNvSpPr/>
                    <p:nvPr/>
                  </p:nvSpPr>
                  <p:spPr>
                    <a:xfrm flipV="1">
                      <a:off x="417527" y="-1"/>
                      <a:ext cx="7" cy="41734"/>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grpSp>
            </p:grpSp>
          </p:grpSp>
          <p:sp>
            <p:nvSpPr>
              <p:cNvPr id="684" name="TextBox 171"/>
              <p:cNvSpPr txBox="1"/>
              <p:nvPr/>
            </p:nvSpPr>
            <p:spPr>
              <a:xfrm rot="16200000">
                <a:off x="-1357884" y="1016921"/>
                <a:ext cx="2202910" cy="2385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algn="ctr">
                  <a:defRPr sz="1100" b="1">
                    <a:latin typeface="Open Sans"/>
                    <a:ea typeface="Open Sans"/>
                    <a:cs typeface="Open Sans"/>
                    <a:sym typeface="Open Sans"/>
                  </a:defRPr>
                </a:lvl1pPr>
              </a:lstStyle>
              <a:p>
                <a:r>
                  <a:t>Progression-free survival (%)</a:t>
                </a:r>
              </a:p>
            </p:txBody>
          </p:sp>
        </p:grpSp>
        <p:sp>
          <p:nvSpPr>
            <p:cNvPr id="686" name="Freeform 239"/>
            <p:cNvSpPr/>
            <p:nvPr/>
          </p:nvSpPr>
          <p:spPr>
            <a:xfrm flipV="1">
              <a:off x="4451159" y="2272275"/>
              <a:ext cx="7" cy="41726"/>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87" name="TextBox 167"/>
            <p:cNvSpPr txBox="1"/>
            <p:nvPr/>
          </p:nvSpPr>
          <p:spPr>
            <a:xfrm>
              <a:off x="3924441" y="2289401"/>
              <a:ext cx="226342" cy="2385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54</a:t>
              </a:r>
            </a:p>
          </p:txBody>
        </p:sp>
        <p:sp>
          <p:nvSpPr>
            <p:cNvPr id="688" name="Freeform 239"/>
            <p:cNvSpPr/>
            <p:nvPr/>
          </p:nvSpPr>
          <p:spPr>
            <a:xfrm flipV="1">
              <a:off x="4029187" y="2272275"/>
              <a:ext cx="7" cy="41726"/>
            </a:xfrm>
            <a:prstGeom prst="line">
              <a:avLst/>
            </a:prstGeom>
            <a:noFill/>
            <a:ln w="3175" cap="flat">
              <a:solidFill>
                <a:srgbClr val="333333"/>
              </a:solidFill>
              <a:prstDash val="solid"/>
              <a:round/>
            </a:ln>
            <a:effectLst/>
          </p:spPr>
          <p:txBody>
            <a:bodyPr wrap="square" lIns="45718" tIns="45718" rIns="45718" bIns="45718" numCol="1" anchor="t">
              <a:noAutofit/>
            </a:bodyPr>
            <a:lstStyle/>
            <a:p>
              <a:endParaRPr/>
            </a:p>
          </p:txBody>
        </p:sp>
        <p:sp>
          <p:nvSpPr>
            <p:cNvPr id="689" name="TextBox 169"/>
            <p:cNvSpPr txBox="1"/>
            <p:nvPr/>
          </p:nvSpPr>
          <p:spPr>
            <a:xfrm>
              <a:off x="4337021" y="2289401"/>
              <a:ext cx="226342" cy="2385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1100">
                  <a:solidFill>
                    <a:srgbClr val="282828"/>
                  </a:solidFill>
                  <a:latin typeface="Open Sans"/>
                  <a:ea typeface="Open Sans"/>
                  <a:cs typeface="Open Sans"/>
                  <a:sym typeface="Open Sans"/>
                </a:defRPr>
              </a:lvl1pPr>
            </a:lstStyle>
            <a:p>
              <a:r>
                <a:t>60</a:t>
              </a:r>
            </a:p>
          </p:txBody>
        </p:sp>
      </p:grpSp>
      <p:grpSp>
        <p:nvGrpSpPr>
          <p:cNvPr id="695" name="Group 33"/>
          <p:cNvGrpSpPr/>
          <p:nvPr/>
        </p:nvGrpSpPr>
        <p:grpSpPr>
          <a:xfrm>
            <a:off x="2522888" y="2976382"/>
            <a:ext cx="1188949" cy="460885"/>
            <a:chOff x="0" y="-2"/>
            <a:chExt cx="1188948" cy="460883"/>
          </a:xfrm>
        </p:grpSpPr>
        <p:sp>
          <p:nvSpPr>
            <p:cNvPr id="691" name="TextBox 34"/>
            <p:cNvSpPr txBox="1"/>
            <p:nvPr/>
          </p:nvSpPr>
          <p:spPr>
            <a:xfrm>
              <a:off x="510522" y="-2"/>
              <a:ext cx="678426" cy="4385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p>
              <a:pPr algn="ctr" defTabSz="457200">
                <a:defRPr sz="1200" b="1">
                  <a:solidFill>
                    <a:srgbClr val="EB1700"/>
                  </a:solidFill>
                  <a:latin typeface="Open Sans"/>
                  <a:ea typeface="Open Sans"/>
                  <a:cs typeface="Open Sans"/>
                  <a:sym typeface="Open Sans"/>
                </a:defRPr>
              </a:pPr>
              <a:r>
                <a:rPr sz="1200"/>
                <a:t>End of </a:t>
              </a:r>
              <a:br>
                <a:rPr sz="1200"/>
              </a:br>
              <a:r>
                <a:rPr sz="1200"/>
                <a:t>Ibr+Ven</a:t>
              </a:r>
            </a:p>
          </p:txBody>
        </p:sp>
        <p:sp>
          <p:nvSpPr>
            <p:cNvPr id="692" name="TextBox 35"/>
            <p:cNvSpPr txBox="1"/>
            <p:nvPr/>
          </p:nvSpPr>
          <p:spPr>
            <a:xfrm>
              <a:off x="0" y="-2"/>
              <a:ext cx="559616" cy="4385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p>
              <a:pPr algn="ctr" defTabSz="457200">
                <a:defRPr sz="1200" b="1">
                  <a:latin typeface="Open Sans"/>
                  <a:ea typeface="Open Sans"/>
                  <a:cs typeface="Open Sans"/>
                  <a:sym typeface="Open Sans"/>
                </a:defRPr>
              </a:pPr>
              <a:r>
                <a:rPr sz="1200"/>
                <a:t>End of </a:t>
              </a:r>
              <a:br>
                <a:rPr sz="1200"/>
              </a:br>
              <a:r>
                <a:rPr sz="1200"/>
                <a:t>Clb+O</a:t>
              </a:r>
            </a:p>
          </p:txBody>
        </p:sp>
        <p:sp>
          <p:nvSpPr>
            <p:cNvPr id="693" name="Straight Arrow Connector 36"/>
            <p:cNvSpPr/>
            <p:nvPr/>
          </p:nvSpPr>
          <p:spPr>
            <a:xfrm>
              <a:off x="850927" y="303139"/>
              <a:ext cx="7" cy="157742"/>
            </a:xfrm>
            <a:prstGeom prst="line">
              <a:avLst/>
            </a:prstGeom>
            <a:noFill/>
            <a:ln w="12700" cap="flat">
              <a:solidFill>
                <a:srgbClr val="EB1700"/>
              </a:solidFill>
              <a:prstDash val="solid"/>
              <a:miter lim="800000"/>
              <a:tailEnd type="triangle" w="med" len="med"/>
            </a:ln>
            <a:effectLst/>
          </p:spPr>
          <p:txBody>
            <a:bodyPr wrap="square" lIns="45718" tIns="45718" rIns="45718" bIns="45718" numCol="1" anchor="t">
              <a:noAutofit/>
            </a:bodyPr>
            <a:lstStyle/>
            <a:p>
              <a:endParaRPr/>
            </a:p>
          </p:txBody>
        </p:sp>
        <p:sp>
          <p:nvSpPr>
            <p:cNvPr id="694" name="Straight Arrow Connector 37"/>
            <p:cNvSpPr/>
            <p:nvPr/>
          </p:nvSpPr>
          <p:spPr>
            <a:xfrm flipH="1">
              <a:off x="281712" y="303139"/>
              <a:ext cx="7" cy="157742"/>
            </a:xfrm>
            <a:prstGeom prst="line">
              <a:avLst/>
            </a:prstGeom>
            <a:noFill/>
            <a:ln w="12700" cap="flat">
              <a:solidFill>
                <a:srgbClr val="000000"/>
              </a:solidFill>
              <a:prstDash val="solid"/>
              <a:miter lim="800000"/>
              <a:tailEnd type="triangle" w="med" len="med"/>
            </a:ln>
            <a:effectLst/>
          </p:spPr>
          <p:txBody>
            <a:bodyPr wrap="square" lIns="45718" tIns="45718" rIns="45718" bIns="45718" numCol="1" anchor="t">
              <a:noAutofit/>
            </a:bodyPr>
            <a:lstStyle/>
            <a:p>
              <a:endParaRPr/>
            </a:p>
          </p:txBody>
        </p:sp>
      </p:grpSp>
      <p:sp>
        <p:nvSpPr>
          <p:cNvPr id="696" name="57 aylık izlemde…"/>
          <p:cNvSpPr txBox="1"/>
          <p:nvPr/>
        </p:nvSpPr>
        <p:spPr>
          <a:xfrm>
            <a:off x="6553461" y="4411340"/>
            <a:ext cx="4126539" cy="1600434"/>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indent="-140367">
              <a:buSzPct val="100000"/>
              <a:buChar char="•"/>
              <a:defRPr sz="1400">
                <a:latin typeface="Chalkboard SE Regular"/>
                <a:ea typeface="Chalkboard SE Regular"/>
                <a:cs typeface="Chalkboard SE Regular"/>
                <a:sym typeface="Chalkboard SE Regular"/>
              </a:defRPr>
            </a:pPr>
            <a:r>
              <a:rPr sz="1400"/>
              <a:t>57 aylık izlemde</a:t>
            </a:r>
          </a:p>
          <a:p>
            <a:pPr marL="140367" indent="-140367">
              <a:buSzPct val="100000"/>
              <a:buChar char="•"/>
              <a:defRPr sz="1400">
                <a:latin typeface="Chalkboard SE Regular"/>
                <a:ea typeface="Chalkboard SE Regular"/>
                <a:cs typeface="Chalkboard SE Regular"/>
                <a:sym typeface="Chalkboard SE Regular"/>
              </a:defRPr>
            </a:pPr>
            <a:r>
              <a:rPr sz="1400"/>
              <a:t>İbr+VEN = PFS üstün</a:t>
            </a:r>
          </a:p>
          <a:p>
            <a:pPr marL="140367" indent="-140367">
              <a:buSzPct val="100000"/>
              <a:buChar char="•"/>
              <a:defRPr sz="1400">
                <a:latin typeface="Chalkboard SE Regular"/>
                <a:ea typeface="Chalkboard SE Regular"/>
                <a:cs typeface="Chalkboard SE Regular"/>
                <a:sym typeface="Chalkboard SE Regular"/>
              </a:defRPr>
            </a:pPr>
            <a:r>
              <a:rPr sz="1400"/>
              <a:t>IGHV mutasyonlu olan olgularda; Ibr+Ven için 42. Ayda MRD’den bağımsız yanıtlar</a:t>
            </a:r>
          </a:p>
          <a:p>
            <a:pPr marL="140367" indent="-140367">
              <a:buSzPct val="100000"/>
              <a:buChar char="•"/>
              <a:defRPr sz="1400">
                <a:latin typeface="Chalkboard SE Regular"/>
                <a:ea typeface="Chalkboard SE Regular"/>
                <a:cs typeface="Chalkboard SE Regular"/>
                <a:sym typeface="Chalkboard SE Regular"/>
              </a:defRPr>
            </a:pPr>
            <a:r>
              <a:rPr sz="1400"/>
              <a:t>IGVH mutasyonu olmayanlarda ; Ibr+Ven için 42. Ayda MRD negatif olanlarda  sürdürülebilir yüksek PFS oranları</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CCL.png" descr="CCL.png"/>
          <p:cNvPicPr>
            <a:picLocks noChangeAspect="1"/>
          </p:cNvPicPr>
          <p:nvPr/>
        </p:nvPicPr>
        <p:blipFill>
          <a:blip r:embed="rId2">
            <a:extLst/>
          </a:blip>
          <a:stretch>
            <a:fillRect/>
          </a:stretch>
        </p:blipFill>
        <p:spPr>
          <a:xfrm>
            <a:off x="1753109" y="1164728"/>
            <a:ext cx="4197904" cy="2133552"/>
          </a:xfrm>
          <a:prstGeom prst="rect">
            <a:avLst/>
          </a:prstGeom>
          <a:ln w="12700">
            <a:miter lim="400000"/>
          </a:ln>
        </p:spPr>
      </p:pic>
      <p:pic>
        <p:nvPicPr>
          <p:cNvPr id="699" name="umrd.png" descr="umrd.png"/>
          <p:cNvPicPr>
            <a:picLocks noChangeAspect="1"/>
          </p:cNvPicPr>
          <p:nvPr/>
        </p:nvPicPr>
        <p:blipFill>
          <a:blip r:embed="rId3">
            <a:extLst/>
          </a:blip>
          <a:stretch>
            <a:fillRect/>
          </a:stretch>
        </p:blipFill>
        <p:spPr>
          <a:xfrm>
            <a:off x="6376046" y="927442"/>
            <a:ext cx="4112444" cy="2304590"/>
          </a:xfrm>
          <a:prstGeom prst="rect">
            <a:avLst/>
          </a:prstGeom>
          <a:ln w="12700">
            <a:miter lim="400000"/>
          </a:ln>
        </p:spPr>
      </p:pic>
      <p:sp>
        <p:nvSpPr>
          <p:cNvPr id="700" name="The CLL13/GAIA trial"/>
          <p:cNvSpPr txBox="1"/>
          <p:nvPr/>
        </p:nvSpPr>
        <p:spPr>
          <a:xfrm>
            <a:off x="4424142" y="123360"/>
            <a:ext cx="2358975" cy="400105"/>
          </a:xfrm>
          <a:prstGeom prst="rect">
            <a:avLst/>
          </a:prstGeom>
          <a:solidFill>
            <a:srgbClr val="F6BE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b="1">
                <a:latin typeface="+mj-lt"/>
                <a:ea typeface="+mj-ea"/>
                <a:cs typeface="+mj-cs"/>
                <a:sym typeface="Calibri"/>
              </a:defRPr>
            </a:lvl1pPr>
          </a:lstStyle>
          <a:p>
            <a:r>
              <a:t>The CLL13/GAIA trial </a:t>
            </a:r>
          </a:p>
        </p:txBody>
      </p:sp>
      <p:sp>
        <p:nvSpPr>
          <p:cNvPr id="701" name="The CLL13/GAIA trial…"/>
          <p:cNvSpPr txBox="1"/>
          <p:nvPr/>
        </p:nvSpPr>
        <p:spPr>
          <a:xfrm>
            <a:off x="1649760" y="3442302"/>
            <a:ext cx="8892480" cy="2031321"/>
          </a:xfrm>
          <a:prstGeom prst="rect">
            <a:avLst/>
          </a:prstGeom>
          <a:solidFill>
            <a:srgbClr val="D6D3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80472" indent="-180472">
              <a:buSzPct val="100000"/>
              <a:buChar char="•"/>
              <a:defRPr sz="1400">
                <a:latin typeface="Chalkboard SE Regular"/>
                <a:ea typeface="Chalkboard SE Regular"/>
                <a:cs typeface="Chalkboard SE Regular"/>
                <a:sym typeface="Chalkboard SE Regular"/>
              </a:defRPr>
            </a:pPr>
            <a:r>
              <a:rPr sz="1400"/>
              <a:t>1. Sıra, FİT</a:t>
            </a:r>
          </a:p>
          <a:p>
            <a:pPr marL="180472" indent="-180472">
              <a:buSzPct val="100000"/>
              <a:buChar char="•"/>
              <a:defRPr sz="1400">
                <a:latin typeface="Chalkboard SE Regular"/>
                <a:ea typeface="Chalkboard SE Regular"/>
                <a:cs typeface="Chalkboard SE Regular"/>
                <a:sym typeface="Chalkboard SE Regular"/>
              </a:defRPr>
            </a:pPr>
            <a:r>
              <a:rPr sz="1400"/>
              <a:t>17 p Del ya da TP53 olmayan</a:t>
            </a:r>
          </a:p>
          <a:p>
            <a:pPr marL="180472" indent="-180472">
              <a:buSzPct val="100000"/>
              <a:buChar char="•"/>
              <a:defRPr sz="1400">
                <a:latin typeface="Chalkboard SE Regular"/>
                <a:ea typeface="Chalkboard SE Regular"/>
                <a:cs typeface="Chalkboard SE Regular"/>
                <a:sym typeface="Chalkboard SE Regular"/>
              </a:defRPr>
            </a:pPr>
            <a:r>
              <a:rPr sz="1400"/>
              <a:t>3 kollu; </a:t>
            </a:r>
          </a:p>
          <a:p>
            <a:pPr marL="561471" lvl="1" indent="-180472">
              <a:buSzPct val="100000"/>
              <a:buChar char="•"/>
              <a:defRPr sz="1400">
                <a:latin typeface="Chalkboard SE Regular"/>
                <a:ea typeface="Chalkboard SE Regular"/>
                <a:cs typeface="Chalkboard SE Regular"/>
                <a:sym typeface="Chalkboard SE Regular"/>
              </a:defRPr>
            </a:pPr>
            <a:r>
              <a:rPr sz="1400"/>
              <a:t>Ven-R  / Ven-Obi /  Ven-Obi-Ibr  VS KİT (FCR/BR); 12. Ayda MRD pozitif ise İBR 3 yıla kadar devam</a:t>
            </a:r>
          </a:p>
          <a:p>
            <a:pPr marL="180472" indent="-180472">
              <a:buSzPct val="100000"/>
              <a:buChar char="•"/>
              <a:defRPr sz="1400">
                <a:latin typeface="Chalkboard SE Regular"/>
                <a:ea typeface="Chalkboard SE Regular"/>
                <a:cs typeface="Chalkboard SE Regular"/>
                <a:sym typeface="Chalkboard SE Regular"/>
              </a:defRPr>
            </a:pPr>
            <a:r>
              <a:rPr sz="1400"/>
              <a:t>Sonlanım noktası, Medyan 50 ay izlem, 15. Ayda uMRD ve PFS</a:t>
            </a:r>
          </a:p>
          <a:p>
            <a:pPr marL="942472" lvl="2" indent="-180472">
              <a:buSzPct val="100000"/>
              <a:buChar char="•"/>
              <a:defRPr sz="1400">
                <a:latin typeface="Chalkboard SE Regular"/>
                <a:ea typeface="Chalkboard SE Regular"/>
                <a:cs typeface="Chalkboard SE Regular"/>
                <a:sym typeface="Chalkboard SE Regular"/>
              </a:defRPr>
            </a:pPr>
            <a:r>
              <a:rPr sz="1400"/>
              <a:t>4,5yıllık PFS; GLOW’da %65 CAPRTİVATE’de %70 olan sabit süreli yaklaşımda üçlü kombinasyon ile PFS daha uzun Ven-Obi-Ibr'nin %85, </a:t>
            </a:r>
          </a:p>
          <a:p>
            <a:pPr marL="942472" lvl="2" indent="-180472">
              <a:buSzPct val="100000"/>
              <a:buChar char="•"/>
              <a:defRPr sz="1400">
                <a:latin typeface="Chalkboard SE Regular"/>
                <a:ea typeface="Chalkboard SE Regular"/>
                <a:cs typeface="Chalkboard SE Regular"/>
                <a:sym typeface="Chalkboard SE Regular"/>
              </a:defRPr>
            </a:pPr>
            <a:r>
              <a:rPr sz="1400"/>
              <a:t>OS benzer; 3’lü ve ikili kombinasyon ve KT ile, TTNT AVANTAJI! OS:  VEN-İbr içeren FLAİR ile benzer</a:t>
            </a:r>
          </a:p>
        </p:txBody>
      </p:sp>
      <p:sp>
        <p:nvSpPr>
          <p:cNvPr id="702" name="Fürstenau, Moritz et al. The Lancet Oncology, Volume 25, Issue 6, 744 - 759. First-line venetoclax combinations versus chemoimmunotherapy in fit patients with chronic lymphocytic leukaemia (GAIA/CLL13): 4-year follow-up from a multicentre, open-label, randomised, phase 3 trial."/>
          <p:cNvSpPr txBox="1"/>
          <p:nvPr/>
        </p:nvSpPr>
        <p:spPr>
          <a:xfrm>
            <a:off x="1658139" y="6492784"/>
            <a:ext cx="8875722" cy="34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800"/>
            </a:lvl1pPr>
          </a:lstStyle>
          <a:p>
            <a:r>
              <a:t>Fürstenau, Moritz et al. The Lancet Oncology, Volume 25, Issue 6, 744 - 759. First-line venetoclax combinations versus chemoimmunotherapy in fit patients with chronic lymphocytic leukaemia (GAIA/CLL13): 4-year follow-up from a multicentre, open-label, randomised, phase 3 trial.</a:t>
            </a:r>
          </a:p>
        </p:txBody>
      </p:sp>
      <p:sp>
        <p:nvSpPr>
          <p:cNvPr id="703" name="Bcl-2 inhibisyonu"/>
          <p:cNvSpPr txBox="1"/>
          <p:nvPr/>
        </p:nvSpPr>
        <p:spPr>
          <a:xfrm>
            <a:off x="1769851" y="644045"/>
            <a:ext cx="2451949" cy="400105"/>
          </a:xfrm>
          <a:prstGeom prst="rect">
            <a:avLst/>
          </a:prstGeom>
          <a:solidFill>
            <a:srgbClr val="F6BE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b="1">
                <a:latin typeface="+mj-lt"/>
                <a:ea typeface="+mj-ea"/>
                <a:cs typeface="+mj-cs"/>
                <a:sym typeface="Calibri"/>
              </a:defRPr>
            </a:lvl1pPr>
          </a:lstStyle>
          <a:p>
            <a:r>
              <a:t>Bcl-2+BTK inhibisyonu</a:t>
            </a:r>
          </a:p>
        </p:txBody>
      </p:sp>
      <p:sp>
        <p:nvSpPr>
          <p:cNvPr id="704" name="7 Dikdörtgen"/>
          <p:cNvSpPr txBox="1"/>
          <p:nvPr/>
        </p:nvSpPr>
        <p:spPr>
          <a:xfrm>
            <a:off x="2216230" y="5851778"/>
            <a:ext cx="6840761" cy="52321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2">
              <a:defRPr sz="1400">
                <a:latin typeface="Chalkboard SE Regular"/>
                <a:ea typeface="Chalkboard SE Regular"/>
                <a:cs typeface="Chalkboard SE Regular"/>
                <a:sym typeface="Chalkboard SE Regular"/>
              </a:defRPr>
            </a:pPr>
            <a:r>
              <a:rPr sz="1400"/>
              <a:t>MRD negatifliği; uIGVH olgularında PFS daha uzun olsa da bu İBR ile ilişkilendirildi; </a:t>
            </a:r>
          </a:p>
          <a:p>
            <a:pPr lvl="2">
              <a:defRPr sz="1400">
                <a:latin typeface="Chalkboard SE Regular"/>
                <a:ea typeface="Chalkboard SE Regular"/>
                <a:cs typeface="Chalkboard SE Regular"/>
                <a:sym typeface="Chalkboard SE Regular"/>
              </a:defRPr>
            </a:pPr>
            <a:r>
              <a:rPr sz="1400"/>
              <a:t>Üçlü kombinasyon ile yüksek enfeksiyon ve kardiyak olay</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Picture 2" descr="Picture 2"/>
          <p:cNvPicPr>
            <a:picLocks noChangeAspect="1"/>
          </p:cNvPicPr>
          <p:nvPr/>
        </p:nvPicPr>
        <p:blipFill>
          <a:blip r:embed="rId2">
            <a:extLst/>
          </a:blip>
          <a:stretch>
            <a:fillRect/>
          </a:stretch>
        </p:blipFill>
        <p:spPr>
          <a:xfrm>
            <a:off x="1524001" y="188638"/>
            <a:ext cx="6103393" cy="2028628"/>
          </a:xfrm>
          <a:prstGeom prst="rect">
            <a:avLst/>
          </a:prstGeom>
          <a:ln w="12700">
            <a:miter lim="400000"/>
          </a:ln>
        </p:spPr>
      </p:pic>
      <p:pic>
        <p:nvPicPr>
          <p:cNvPr id="707" name="Picture 3" descr="Picture 3"/>
          <p:cNvPicPr>
            <a:picLocks noChangeAspect="1"/>
          </p:cNvPicPr>
          <p:nvPr/>
        </p:nvPicPr>
        <p:blipFill>
          <a:blip r:embed="rId3">
            <a:extLst/>
          </a:blip>
          <a:stretch>
            <a:fillRect/>
          </a:stretch>
        </p:blipFill>
        <p:spPr>
          <a:xfrm>
            <a:off x="4583833" y="1673366"/>
            <a:ext cx="6084169" cy="5023152"/>
          </a:xfrm>
          <a:prstGeom prst="rect">
            <a:avLst/>
          </a:prstGeom>
          <a:ln w="12700">
            <a:miter lim="400000"/>
          </a:ln>
        </p:spPr>
      </p:pic>
      <p:sp>
        <p:nvSpPr>
          <p:cNvPr id="708" name="5 Metin kutusu"/>
          <p:cNvSpPr txBox="1"/>
          <p:nvPr/>
        </p:nvSpPr>
        <p:spPr>
          <a:xfrm>
            <a:off x="2135559" y="2564901"/>
            <a:ext cx="1554268" cy="738660"/>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Chalkboard SE Regular"/>
                <a:ea typeface="Chalkboard SE Regular"/>
                <a:cs typeface="Chalkboard SE Regular"/>
                <a:sym typeface="Chalkboard SE Regular"/>
              </a:defRPr>
            </a:pPr>
            <a:r>
              <a:rPr sz="1400"/>
              <a:t>Tedavi naive KLL;</a:t>
            </a:r>
          </a:p>
          <a:p>
            <a:pPr>
              <a:defRPr sz="1400">
                <a:latin typeface="Chalkboard SE Regular"/>
                <a:ea typeface="Chalkboard SE Regular"/>
                <a:cs typeface="Chalkboard SE Regular"/>
                <a:sym typeface="Chalkboard SE Regular"/>
              </a:defRPr>
            </a:pPr>
            <a:r>
              <a:rPr sz="1400"/>
              <a:t>17 p/TP 53 negatif</a:t>
            </a:r>
          </a:p>
          <a:p>
            <a:pPr>
              <a:defRPr sz="1400">
                <a:latin typeface="Chalkboard SE Regular"/>
                <a:ea typeface="Chalkboard SE Regular"/>
                <a:cs typeface="Chalkboard SE Regular"/>
                <a:sym typeface="Chalkboard SE Regular"/>
              </a:defRPr>
            </a:pPr>
            <a:r>
              <a:rPr sz="1400"/>
              <a:t>ECOG 0-2</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Picture 2" descr="Picture 2"/>
          <p:cNvPicPr>
            <a:picLocks noChangeAspect="1"/>
          </p:cNvPicPr>
          <p:nvPr/>
        </p:nvPicPr>
        <p:blipFill>
          <a:blip r:embed="rId2">
            <a:extLst/>
          </a:blip>
          <a:stretch>
            <a:fillRect/>
          </a:stretch>
        </p:blipFill>
        <p:spPr>
          <a:xfrm>
            <a:off x="1750997" y="306576"/>
            <a:ext cx="3816429" cy="3246810"/>
          </a:xfrm>
          <a:prstGeom prst="rect">
            <a:avLst/>
          </a:prstGeom>
          <a:ln w="12700">
            <a:miter lim="400000"/>
          </a:ln>
        </p:spPr>
      </p:pic>
      <p:pic>
        <p:nvPicPr>
          <p:cNvPr id="711" name="Picture 3" descr="Picture 3"/>
          <p:cNvPicPr>
            <a:picLocks noChangeAspect="1"/>
          </p:cNvPicPr>
          <p:nvPr/>
        </p:nvPicPr>
        <p:blipFill>
          <a:blip r:embed="rId3">
            <a:extLst/>
          </a:blip>
          <a:stretch>
            <a:fillRect/>
          </a:stretch>
        </p:blipFill>
        <p:spPr>
          <a:xfrm>
            <a:off x="5951983" y="980729"/>
            <a:ext cx="4139361" cy="1719535"/>
          </a:xfrm>
          <a:prstGeom prst="rect">
            <a:avLst/>
          </a:prstGeom>
          <a:ln w="12700">
            <a:miter lim="400000"/>
          </a:ln>
        </p:spPr>
      </p:pic>
      <p:sp>
        <p:nvSpPr>
          <p:cNvPr id="712" name="5 Dikdörtgen"/>
          <p:cNvSpPr txBox="1"/>
          <p:nvPr/>
        </p:nvSpPr>
        <p:spPr>
          <a:xfrm>
            <a:off x="2066766" y="3725808"/>
            <a:ext cx="7553129" cy="1169547"/>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latin typeface="Chalkboard SE Regular"/>
                <a:ea typeface="Chalkboard SE Regular"/>
                <a:cs typeface="Chalkboard SE Regular"/>
                <a:sym typeface="Chalkboard SE Regular"/>
              </a:defRPr>
            </a:pPr>
            <a:r>
              <a:rPr sz="1400"/>
              <a:t>Ortanca yaşı 61 yıl (%64,5'i erkek ve %58,6'sı uIGHV)</a:t>
            </a:r>
          </a:p>
          <a:p>
            <a:pPr>
              <a:defRPr sz="1400">
                <a:latin typeface="Chalkboard SE Regular"/>
                <a:ea typeface="Chalkboard SE Regular"/>
                <a:cs typeface="Chalkboard SE Regular"/>
                <a:sym typeface="Chalkboard SE Regular"/>
              </a:defRPr>
            </a:pPr>
            <a:r>
              <a:rPr sz="1400"/>
              <a:t>40,8 aylık takip</a:t>
            </a:r>
          </a:p>
          <a:p>
            <a:pPr>
              <a:defRPr sz="1400">
                <a:latin typeface="Chalkboard SE Regular"/>
                <a:ea typeface="Chalkboard SE Regular"/>
                <a:cs typeface="Chalkboard SE Regular"/>
                <a:sym typeface="Chalkboard SE Regular"/>
              </a:defRPr>
            </a:pPr>
            <a:r>
              <a:rPr sz="1400"/>
              <a:t>36 aylık PFS;  A-V ile %76,5, AVO ile %83,1 ve kemoimmünoterapi ile %66,5 </a:t>
            </a:r>
          </a:p>
          <a:p>
            <a:pPr>
              <a:defRPr sz="1400">
                <a:latin typeface="+mj-lt"/>
                <a:ea typeface="+mj-ea"/>
                <a:cs typeface="+mj-cs"/>
                <a:sym typeface="Calibri"/>
              </a:defRPr>
            </a:pPr>
            <a:endParaRPr sz="1400"/>
          </a:p>
          <a:p>
            <a:pPr>
              <a:defRPr sz="1400">
                <a:latin typeface="Chalkboard SE Regular"/>
                <a:ea typeface="Chalkboard SE Regular"/>
                <a:cs typeface="Chalkboard SE Regular"/>
                <a:sym typeface="Chalkboard SE Regular"/>
              </a:defRPr>
            </a:pPr>
            <a:r>
              <a:rPr sz="1400"/>
              <a:t>36 aylık OS;AV ile %94,1, AVO ile %87,7 ve kemoimmünoterapi ile %85,9 </a:t>
            </a:r>
          </a:p>
        </p:txBody>
      </p:sp>
      <p:sp>
        <p:nvSpPr>
          <p:cNvPr id="713" name="6 Dikdörtgen"/>
          <p:cNvSpPr txBox="1"/>
          <p:nvPr/>
        </p:nvSpPr>
        <p:spPr>
          <a:xfrm>
            <a:off x="1522983" y="6642556"/>
            <a:ext cx="9145018" cy="218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800">
                <a:latin typeface="+mj-lt"/>
                <a:ea typeface="+mj-ea"/>
                <a:cs typeface="+mj-cs"/>
                <a:sym typeface="Calibri"/>
              </a:defRPr>
            </a:lvl1pPr>
          </a:lstStyle>
          <a:p>
            <a:r>
              <a:t>Brown JR, et al. Fixed-Duration Acalabrutinib Combinations in Untreated Chronic Lymphocytic Leukemia. N Engl J Med. 2025 Feb 20;392(8):748-762. doi: 10.1056/NEJMoa2409804.</a:t>
            </a:r>
          </a:p>
        </p:txBody>
      </p:sp>
      <p:sp>
        <p:nvSpPr>
          <p:cNvPr id="714" name="Nötropeni, klinik açıdan en sık derece 3 ve üzeri yan etki (%32,3/%46,1 /%43,2)"/>
          <p:cNvSpPr txBox="1"/>
          <p:nvPr/>
        </p:nvSpPr>
        <p:spPr>
          <a:xfrm>
            <a:off x="1979230" y="5145425"/>
            <a:ext cx="7512630" cy="338550"/>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marL="171450" indent="-171450">
              <a:spcBef>
                <a:spcPts val="400"/>
              </a:spcBef>
              <a:buSzPct val="100000"/>
              <a:buFont typeface="Arial"/>
              <a:buChar char="•"/>
              <a:defRPr sz="1600">
                <a:latin typeface="Chalkboard SE Regular"/>
                <a:ea typeface="Chalkboard SE Regular"/>
                <a:cs typeface="Chalkboard SE Regular"/>
                <a:sym typeface="Chalkboard SE Regular"/>
              </a:defRPr>
            </a:lvl1pPr>
          </a:lstStyle>
          <a:p>
            <a:r>
              <a:t>Nötropeni, klinik açıdan en sık derece 3 ve üzeri yan etki (%32,3/%46,1 /%43,2)</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üreli Acalabrutinib +Obinutuzumab"/>
          <p:cNvSpPr txBox="1">
            <a:spLocks noGrp="1"/>
          </p:cNvSpPr>
          <p:nvPr>
            <p:ph type="title"/>
          </p:nvPr>
        </p:nvSpPr>
        <p:spPr>
          <a:xfrm>
            <a:off x="3569553" y="134231"/>
            <a:ext cx="4135493" cy="490073"/>
          </a:xfrm>
          <a:prstGeom prst="rect">
            <a:avLst/>
          </a:prstGeom>
          <a:solidFill>
            <a:schemeClr val="accent2"/>
          </a:solidFill>
          <a:ln w="25400">
            <a:solidFill>
              <a:srgbClr val="8C3A38"/>
            </a:solidFill>
            <a:round/>
          </a:ln>
          <a:effectLst>
            <a:outerShdw blurRad="38100" dist="23000" dir="5400000" rotWithShape="0">
              <a:srgbClr val="000000">
                <a:alpha val="35000"/>
              </a:srgbClr>
            </a:outerShdw>
          </a:effectLst>
        </p:spPr>
        <p:txBody>
          <a:bodyPr/>
          <a:lstStyle>
            <a:lvl1pPr algn="l">
              <a:defRPr sz="1800">
                <a:solidFill>
                  <a:srgbClr val="FFFFFF"/>
                </a:solidFill>
                <a:latin typeface="+mn-lt"/>
                <a:ea typeface="+mn-ea"/>
                <a:cs typeface="+mn-cs"/>
                <a:sym typeface="Helvetica"/>
              </a:defRPr>
            </a:lvl1pPr>
          </a:lstStyle>
          <a:p>
            <a:r>
              <a:t>Süreli Acalabrutinib +Obinutuzumab</a:t>
            </a:r>
          </a:p>
        </p:txBody>
      </p:sp>
      <p:sp>
        <p:nvSpPr>
          <p:cNvPr id="717" name="Faz 2 tek merkez…"/>
          <p:cNvSpPr txBox="1">
            <a:spLocks noGrp="1"/>
          </p:cNvSpPr>
          <p:nvPr>
            <p:ph type="body" sz="quarter" idx="1"/>
          </p:nvPr>
        </p:nvSpPr>
        <p:spPr>
          <a:xfrm>
            <a:off x="1919535" y="836713"/>
            <a:ext cx="4258818" cy="1297307"/>
          </a:xfrm>
          <a:prstGeom prst="rect">
            <a:avLst/>
          </a:prstGeom>
          <a:solidFill>
            <a:srgbClr val="DDDDDD"/>
          </a:solidFill>
        </p:spPr>
        <p:txBody>
          <a:bodyPr/>
          <a:lstStyle/>
          <a:p>
            <a:pPr marL="96011" indent="-96011" defTabSz="512062">
              <a:spcBef>
                <a:spcPts val="200"/>
              </a:spcBef>
              <a:defRPr sz="1200">
                <a:latin typeface="Chalkboard SE Regular"/>
                <a:ea typeface="Chalkboard SE Regular"/>
                <a:cs typeface="Chalkboard SE Regular"/>
                <a:sym typeface="Chalkboard SE Regular"/>
              </a:defRPr>
            </a:pPr>
            <a:r>
              <a:t>Faz 2 tek merkez</a:t>
            </a:r>
          </a:p>
          <a:p>
            <a:pPr marL="96011" indent="-96011" defTabSz="512062">
              <a:spcBef>
                <a:spcPts val="200"/>
              </a:spcBef>
              <a:defRPr sz="1200">
                <a:latin typeface="Chalkboard SE Regular"/>
                <a:ea typeface="Chalkboard SE Regular"/>
                <a:cs typeface="Chalkboard SE Regular"/>
                <a:sym typeface="Chalkboard SE Regular"/>
              </a:defRPr>
            </a:pPr>
            <a:r>
              <a:t>N:37; CR %62</a:t>
            </a:r>
          </a:p>
          <a:p>
            <a:pPr marL="96011" indent="-96011" defTabSz="512062">
              <a:spcBef>
                <a:spcPts val="200"/>
              </a:spcBef>
              <a:defRPr sz="1200">
                <a:latin typeface="Chalkboard SE Regular"/>
                <a:ea typeface="Chalkboard SE Regular"/>
                <a:cs typeface="Chalkboard SE Regular"/>
                <a:sym typeface="Chalkboard SE Regular"/>
              </a:defRPr>
            </a:pPr>
            <a:r>
              <a:t>24 kür tedaviyi 13  hasta tamamalamış</a:t>
            </a:r>
          </a:p>
          <a:p>
            <a:pPr marL="416051" lvl="1" indent="-160020" defTabSz="512062">
              <a:spcBef>
                <a:spcPts val="200"/>
              </a:spcBef>
              <a:defRPr sz="1200">
                <a:latin typeface="Chalkboard SE Regular"/>
                <a:ea typeface="Chalkboard SE Regular"/>
                <a:cs typeface="Chalkboard SE Regular"/>
                <a:sym typeface="Chalkboard SE Regular"/>
              </a:defRPr>
            </a:pPr>
            <a:r>
              <a:t>9 aylık tedavisiz Remisyon 10 hastada </a:t>
            </a:r>
          </a:p>
          <a:p>
            <a:pPr marL="416051" lvl="1" indent="-160020" defTabSz="512062">
              <a:spcBef>
                <a:spcPts val="200"/>
              </a:spcBef>
              <a:defRPr sz="1200">
                <a:latin typeface="Chalkboard SE Regular"/>
                <a:ea typeface="Chalkboard SE Regular"/>
                <a:cs typeface="Chalkboard SE Regular"/>
                <a:sym typeface="Chalkboard SE Regular"/>
              </a:defRPr>
            </a:pPr>
            <a:r>
              <a:t>3 hastada nüks</a:t>
            </a:r>
          </a:p>
        </p:txBody>
      </p:sp>
      <p:grpSp>
        <p:nvGrpSpPr>
          <p:cNvPr id="723" name="Group 1"/>
          <p:cNvGrpSpPr/>
          <p:nvPr/>
        </p:nvGrpSpPr>
        <p:grpSpPr>
          <a:xfrm>
            <a:off x="2661185" y="2265925"/>
            <a:ext cx="6869637" cy="1169547"/>
            <a:chOff x="0" y="70544"/>
            <a:chExt cx="6869636" cy="1169545"/>
          </a:xfrm>
        </p:grpSpPr>
        <p:sp>
          <p:nvSpPr>
            <p:cNvPr id="718" name="Text Box 23"/>
            <p:cNvSpPr txBox="1"/>
            <p:nvPr/>
          </p:nvSpPr>
          <p:spPr>
            <a:xfrm>
              <a:off x="0" y="169253"/>
              <a:ext cx="2405303" cy="9541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1400">
                  <a:latin typeface="+mj-lt"/>
                  <a:ea typeface="+mj-ea"/>
                  <a:cs typeface="+mj-cs"/>
                  <a:sym typeface="Calibri"/>
                </a:defRPr>
              </a:pPr>
              <a:r>
                <a:rPr sz="1400"/>
                <a:t>Patients with untreated CLL/SLL with indication for treatment by 2018 iwCLL criteria </a:t>
              </a:r>
              <a:endParaRPr sz="1400">
                <a:solidFill>
                  <a:srgbClr val="FEFDDE"/>
                </a:solidFill>
                <a:latin typeface="Arial"/>
                <a:ea typeface="Arial"/>
                <a:cs typeface="Arial"/>
                <a:sym typeface="Arial"/>
              </a:endParaRPr>
            </a:p>
            <a:p>
              <a:pPr algn="ctr">
                <a:defRPr sz="1400">
                  <a:latin typeface="+mj-lt"/>
                  <a:ea typeface="+mj-ea"/>
                  <a:cs typeface="+mj-cs"/>
                  <a:sym typeface="Calibri"/>
                </a:defRPr>
              </a:pPr>
              <a:r>
                <a:rPr sz="1400"/>
                <a:t>(N = 20)</a:t>
              </a:r>
            </a:p>
          </p:txBody>
        </p:sp>
        <p:sp>
          <p:nvSpPr>
            <p:cNvPr id="719" name="Line 33"/>
            <p:cNvSpPr/>
            <p:nvPr/>
          </p:nvSpPr>
          <p:spPr>
            <a:xfrm>
              <a:off x="2405302" y="655319"/>
              <a:ext cx="308382" cy="5"/>
            </a:xfrm>
            <a:prstGeom prst="line">
              <a:avLst/>
            </a:prstGeom>
            <a:noFill/>
            <a:ln w="2857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nvGrpSpPr>
            <p:cNvPr id="722" name="Rectangle 24"/>
            <p:cNvGrpSpPr/>
            <p:nvPr/>
          </p:nvGrpSpPr>
          <p:grpSpPr>
            <a:xfrm>
              <a:off x="2777123" y="70544"/>
              <a:ext cx="4092513" cy="1169545"/>
              <a:chOff x="0" y="70545"/>
              <a:chExt cx="4092511" cy="1169543"/>
            </a:xfrm>
          </p:grpSpPr>
          <p:sp>
            <p:nvSpPr>
              <p:cNvPr id="720" name="Dikdörtgen"/>
              <p:cNvSpPr/>
              <p:nvPr/>
            </p:nvSpPr>
            <p:spPr>
              <a:xfrm>
                <a:off x="0" y="72512"/>
                <a:ext cx="4092511" cy="1165617"/>
              </a:xfrm>
              <a:prstGeom prst="rect">
                <a:avLst/>
              </a:prstGeom>
              <a:solidFill>
                <a:srgbClr val="015873"/>
              </a:solidFill>
              <a:ln w="12700" cap="flat">
                <a:noFill/>
                <a:miter lim="400000"/>
              </a:ln>
              <a:effectLst/>
            </p:spPr>
            <p:txBody>
              <a:bodyPr wrap="square" lIns="45718" tIns="45718" rIns="45718" bIns="45718" numCol="1" anchor="ctr">
                <a:noAutofit/>
              </a:bodyPr>
              <a:lstStyle/>
              <a:p>
                <a:pPr algn="ctr">
                  <a:defRPr b="1">
                    <a:solidFill>
                      <a:srgbClr val="FFFFFF"/>
                    </a:solidFill>
                    <a:latin typeface="Arial"/>
                    <a:ea typeface="Arial"/>
                    <a:cs typeface="Arial"/>
                    <a:sym typeface="Arial"/>
                  </a:defRPr>
                </a:pPr>
                <a:endParaRPr/>
              </a:p>
            </p:txBody>
          </p:sp>
          <p:sp>
            <p:nvSpPr>
              <p:cNvPr id="721" name="Acalabrutinib 100 mg BID +…"/>
              <p:cNvSpPr txBox="1"/>
              <p:nvPr/>
            </p:nvSpPr>
            <p:spPr>
              <a:xfrm>
                <a:off x="112047" y="70545"/>
                <a:ext cx="3868417" cy="1169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1400">
                    <a:solidFill>
                      <a:srgbClr val="FFFFFF"/>
                    </a:solidFill>
                    <a:latin typeface="+mj-lt"/>
                    <a:ea typeface="+mj-ea"/>
                    <a:cs typeface="+mj-cs"/>
                    <a:sym typeface="Calibri"/>
                  </a:defRPr>
                </a:pPr>
                <a:r>
                  <a:rPr sz="1400"/>
                  <a:t>Acalabrutinib 100 mg BID +</a:t>
                </a:r>
                <a:endParaRPr sz="1400">
                  <a:latin typeface="Arial"/>
                  <a:ea typeface="Arial"/>
                  <a:cs typeface="Arial"/>
                  <a:sym typeface="Arial"/>
                </a:endParaRPr>
              </a:p>
              <a:p>
                <a:pPr algn="ctr">
                  <a:defRPr sz="1400">
                    <a:solidFill>
                      <a:srgbClr val="FFFFFF"/>
                    </a:solidFill>
                    <a:latin typeface="+mj-lt"/>
                    <a:ea typeface="+mj-ea"/>
                    <a:cs typeface="+mj-cs"/>
                    <a:sym typeface="Calibri"/>
                  </a:defRPr>
                </a:pPr>
                <a:r>
                  <a:rPr sz="1400"/>
                  <a:t>Obinutuzumab monthly x 6 starting in cycle 3 </a:t>
                </a:r>
                <a:endParaRPr sz="1400">
                  <a:latin typeface="Arial"/>
                  <a:ea typeface="Arial"/>
                  <a:cs typeface="Arial"/>
                  <a:sym typeface="Arial"/>
                </a:endParaRPr>
              </a:p>
              <a:p>
                <a:pPr algn="ctr">
                  <a:defRPr sz="1400">
                    <a:solidFill>
                      <a:srgbClr val="FFFFFF"/>
                    </a:solidFill>
                    <a:latin typeface="+mj-lt"/>
                    <a:ea typeface="+mj-ea"/>
                    <a:cs typeface="+mj-cs"/>
                    <a:sym typeface="Calibri"/>
                  </a:defRPr>
                </a:pPr>
                <a:r>
                  <a:rPr sz="1400"/>
                  <a:t>(patients without CR after cycle 8 could receive </a:t>
                </a:r>
                <a:endParaRPr sz="1400">
                  <a:latin typeface="Arial"/>
                  <a:ea typeface="Arial"/>
                  <a:cs typeface="Arial"/>
                  <a:sym typeface="Arial"/>
                </a:endParaRPr>
              </a:p>
              <a:p>
                <a:pPr algn="ctr">
                  <a:defRPr sz="1400">
                    <a:solidFill>
                      <a:srgbClr val="FFFFFF"/>
                    </a:solidFill>
                    <a:latin typeface="+mj-lt"/>
                    <a:ea typeface="+mj-ea"/>
                    <a:cs typeface="+mj-cs"/>
                    <a:sym typeface="Calibri"/>
                  </a:defRPr>
                </a:pPr>
                <a:r>
                  <a:rPr sz="1400"/>
                  <a:t>6 additional doses during cycles 9-14)</a:t>
                </a:r>
                <a:endParaRPr sz="1400">
                  <a:latin typeface="Arial"/>
                  <a:ea typeface="Arial"/>
                  <a:cs typeface="Arial"/>
                  <a:sym typeface="Arial"/>
                </a:endParaRPr>
              </a:p>
              <a:p>
                <a:pPr algn="ctr">
                  <a:defRPr sz="1400">
                    <a:solidFill>
                      <a:srgbClr val="FFFFFF"/>
                    </a:solidFill>
                    <a:latin typeface="+mj-lt"/>
                    <a:ea typeface="+mj-ea"/>
                    <a:cs typeface="+mj-cs"/>
                    <a:sym typeface="Calibri"/>
                  </a:defRPr>
                </a:pPr>
                <a:r>
                  <a:rPr sz="1400"/>
                  <a:t>Q28D cycles x 24</a:t>
                </a:r>
              </a:p>
            </p:txBody>
          </p:sp>
        </p:grpSp>
      </p:grpSp>
      <p:sp>
        <p:nvSpPr>
          <p:cNvPr id="724" name="Text Box 11"/>
          <p:cNvSpPr txBox="1"/>
          <p:nvPr/>
        </p:nvSpPr>
        <p:spPr>
          <a:xfrm>
            <a:off x="1523999" y="6512560"/>
            <a:ext cx="8406064" cy="34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defRPr sz="800">
                <a:solidFill>
                  <a:srgbClr val="455560"/>
                </a:solidFill>
                <a:latin typeface="+mj-lt"/>
                <a:ea typeface="+mj-ea"/>
                <a:cs typeface="+mj-cs"/>
                <a:sym typeface="Calibri"/>
              </a:defRPr>
            </a:pPr>
            <a:r>
              <a:rPr sz="800"/>
              <a:t>an A. Burger. A Phase II Study of Time-Limited Treatment with Acalabrutinib Plus Obinutuzumab in Patients with Treatment-Naïve Chronic Lymphocytic Leukemia. </a:t>
            </a:r>
            <a:r>
              <a:rPr sz="800" i="1"/>
              <a:t>Blood</a:t>
            </a:r>
            <a:r>
              <a:rPr sz="800"/>
              <a:t> 2024; 144 (Supplement 1): 1868. doi: </a:t>
            </a:r>
            <a:r>
              <a:rPr sz="800" u="sng">
                <a:solidFill>
                  <a:srgbClr val="0000FF"/>
                </a:solidFill>
                <a:uFill>
                  <a:solidFill>
                    <a:srgbClr val="0000FF"/>
                  </a:solidFill>
                </a:uFill>
                <a:hlinkClick r:id="rId2"/>
              </a:rPr>
              <a:t>https://doi.org/10.1182/blood-2024-200331</a:t>
            </a:r>
            <a:r>
              <a:rPr sz="800"/>
              <a:t>.</a:t>
            </a:r>
          </a:p>
        </p:txBody>
      </p:sp>
      <p:sp>
        <p:nvSpPr>
          <p:cNvPr id="725" name="TextBox 23"/>
          <p:cNvSpPr txBox="1"/>
          <p:nvPr/>
        </p:nvSpPr>
        <p:spPr>
          <a:xfrm>
            <a:off x="3316422" y="3396643"/>
            <a:ext cx="1844365" cy="401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a:lnSpc>
                <a:spcPct val="90000"/>
              </a:lnSpc>
              <a:defRPr sz="2400" b="1">
                <a:latin typeface="+mj-lt"/>
                <a:ea typeface="+mj-ea"/>
                <a:cs typeface="+mj-cs"/>
                <a:sym typeface="Calibri"/>
              </a:defRPr>
            </a:lvl1pPr>
          </a:lstStyle>
          <a:p>
            <a:r>
              <a:t>PFS</a:t>
            </a:r>
          </a:p>
        </p:txBody>
      </p:sp>
      <p:sp>
        <p:nvSpPr>
          <p:cNvPr id="726" name="TextBox 23"/>
          <p:cNvSpPr txBox="1"/>
          <p:nvPr/>
        </p:nvSpPr>
        <p:spPr>
          <a:xfrm>
            <a:off x="7215297" y="3396643"/>
            <a:ext cx="1844366" cy="401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a:lnSpc>
                <a:spcPct val="90000"/>
              </a:lnSpc>
              <a:defRPr sz="2400" b="1">
                <a:latin typeface="+mj-lt"/>
                <a:ea typeface="+mj-ea"/>
                <a:cs typeface="+mj-cs"/>
                <a:sym typeface="Calibri"/>
              </a:defRPr>
            </a:lvl1pPr>
          </a:lstStyle>
          <a:p>
            <a:r>
              <a:t>OS</a:t>
            </a:r>
          </a:p>
        </p:txBody>
      </p:sp>
      <p:sp>
        <p:nvSpPr>
          <p:cNvPr id="727" name="TextBox 23"/>
          <p:cNvSpPr txBox="1"/>
          <p:nvPr/>
        </p:nvSpPr>
        <p:spPr>
          <a:xfrm>
            <a:off x="7151870" y="5292086"/>
            <a:ext cx="1971216" cy="575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a:lnSpc>
                <a:spcPct val="90000"/>
              </a:lnSpc>
              <a:defRPr>
                <a:latin typeface="+mj-lt"/>
                <a:ea typeface="+mj-ea"/>
                <a:cs typeface="+mj-cs"/>
                <a:sym typeface="Calibri"/>
              </a:defRPr>
            </a:lvl1pPr>
          </a:lstStyle>
          <a:p>
            <a:r>
              <a:t>Estimated 2-yr OS: 94.4%</a:t>
            </a:r>
          </a:p>
        </p:txBody>
      </p:sp>
      <p:sp>
        <p:nvSpPr>
          <p:cNvPr id="728" name="TextBox 23"/>
          <p:cNvSpPr txBox="1"/>
          <p:nvPr/>
        </p:nvSpPr>
        <p:spPr>
          <a:xfrm>
            <a:off x="3252997" y="5292086"/>
            <a:ext cx="1971215" cy="575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a:lnSpc>
                <a:spcPct val="90000"/>
              </a:lnSpc>
              <a:defRPr>
                <a:latin typeface="+mj-lt"/>
                <a:ea typeface="+mj-ea"/>
                <a:cs typeface="+mj-cs"/>
                <a:sym typeface="Calibri"/>
              </a:defRPr>
            </a:lvl1pPr>
          </a:lstStyle>
          <a:p>
            <a:r>
              <a:t>Estimated 2-yr PFS: 94.4%</a:t>
            </a:r>
          </a:p>
        </p:txBody>
      </p:sp>
      <p:sp>
        <p:nvSpPr>
          <p:cNvPr id="729" name="TextBox 5"/>
          <p:cNvSpPr txBox="1"/>
          <p:nvPr/>
        </p:nvSpPr>
        <p:spPr>
          <a:xfrm rot="16200000">
            <a:off x="2219698" y="4835014"/>
            <a:ext cx="772965"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lgn="ctr">
              <a:spcBef>
                <a:spcPts val="1000"/>
              </a:spcBef>
              <a:defRPr b="1">
                <a:latin typeface="+mj-lt"/>
                <a:ea typeface="+mj-ea"/>
                <a:cs typeface="+mj-cs"/>
                <a:sym typeface="Calibri"/>
              </a:defRPr>
            </a:lvl1pPr>
          </a:lstStyle>
          <a:p>
            <a:r>
              <a:t>PFS (%)</a:t>
            </a:r>
          </a:p>
        </p:txBody>
      </p:sp>
      <p:sp>
        <p:nvSpPr>
          <p:cNvPr id="730" name="TextBox 6"/>
          <p:cNvSpPr txBox="1"/>
          <p:nvPr/>
        </p:nvSpPr>
        <p:spPr>
          <a:xfrm>
            <a:off x="3528286" y="6214034"/>
            <a:ext cx="1545614"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lgn="ctr">
              <a:spcBef>
                <a:spcPts val="1000"/>
              </a:spcBef>
              <a:defRPr b="1">
                <a:latin typeface="+mj-lt"/>
                <a:ea typeface="+mj-ea"/>
                <a:cs typeface="+mj-cs"/>
                <a:sym typeface="Calibri"/>
              </a:defRPr>
            </a:lvl1pPr>
          </a:lstStyle>
          <a:p>
            <a:r>
              <a:t>Follow-up (Mo)</a:t>
            </a:r>
          </a:p>
        </p:txBody>
      </p:sp>
      <p:grpSp>
        <p:nvGrpSpPr>
          <p:cNvPr id="760" name="Group 43"/>
          <p:cNvGrpSpPr/>
          <p:nvPr/>
        </p:nvGrpSpPr>
        <p:grpSpPr>
          <a:xfrm>
            <a:off x="2588212" y="3933043"/>
            <a:ext cx="3091457" cy="2366877"/>
            <a:chOff x="20615" y="-4"/>
            <a:chExt cx="3091456" cy="2366876"/>
          </a:xfrm>
        </p:grpSpPr>
        <p:grpSp>
          <p:nvGrpSpPr>
            <p:cNvPr id="737" name="Group 8"/>
            <p:cNvGrpSpPr/>
            <p:nvPr/>
          </p:nvGrpSpPr>
          <p:grpSpPr>
            <a:xfrm>
              <a:off x="367488" y="2020625"/>
              <a:ext cx="2744583" cy="346247"/>
              <a:chOff x="7446" y="-1"/>
              <a:chExt cx="2744581" cy="346246"/>
            </a:xfrm>
          </p:grpSpPr>
          <p:sp>
            <p:nvSpPr>
              <p:cNvPr id="731" name="TextBox 9"/>
              <p:cNvSpPr txBox="1"/>
              <p:nvPr/>
            </p:nvSpPr>
            <p:spPr>
              <a:xfrm>
                <a:off x="7446" y="-1"/>
                <a:ext cx="18626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0</a:t>
                </a:r>
              </a:p>
            </p:txBody>
          </p:sp>
          <p:sp>
            <p:nvSpPr>
              <p:cNvPr id="732" name="TextBox 10"/>
              <p:cNvSpPr txBox="1"/>
              <p:nvPr/>
            </p:nvSpPr>
            <p:spPr>
              <a:xfrm>
                <a:off x="503739" y="-1"/>
                <a:ext cx="18626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6</a:t>
                </a:r>
              </a:p>
            </p:txBody>
          </p:sp>
          <p:sp>
            <p:nvSpPr>
              <p:cNvPr id="733" name="TextBox 11"/>
              <p:cNvSpPr txBox="1"/>
              <p:nvPr/>
            </p:nvSpPr>
            <p:spPr>
              <a:xfrm>
                <a:off x="951072" y="-1"/>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12</a:t>
                </a:r>
              </a:p>
            </p:txBody>
          </p:sp>
          <p:sp>
            <p:nvSpPr>
              <p:cNvPr id="734" name="TextBox 12"/>
              <p:cNvSpPr txBox="1"/>
              <p:nvPr/>
            </p:nvSpPr>
            <p:spPr>
              <a:xfrm>
                <a:off x="1447368" y="-1"/>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18</a:t>
                </a:r>
              </a:p>
            </p:txBody>
          </p:sp>
          <p:sp>
            <p:nvSpPr>
              <p:cNvPr id="735" name="TextBox 13"/>
              <p:cNvSpPr txBox="1"/>
              <p:nvPr/>
            </p:nvSpPr>
            <p:spPr>
              <a:xfrm>
                <a:off x="1952448" y="-1"/>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24</a:t>
                </a:r>
              </a:p>
            </p:txBody>
          </p:sp>
          <p:sp>
            <p:nvSpPr>
              <p:cNvPr id="736" name="TextBox 14"/>
              <p:cNvSpPr txBox="1"/>
              <p:nvPr/>
            </p:nvSpPr>
            <p:spPr>
              <a:xfrm>
                <a:off x="2448741" y="-1"/>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30</a:t>
                </a:r>
              </a:p>
            </p:txBody>
          </p:sp>
        </p:grpSp>
        <p:grpSp>
          <p:nvGrpSpPr>
            <p:cNvPr id="744" name="Group 15"/>
            <p:cNvGrpSpPr/>
            <p:nvPr/>
          </p:nvGrpSpPr>
          <p:grpSpPr>
            <a:xfrm>
              <a:off x="448602" y="1976420"/>
              <a:ext cx="2520149" cy="79362"/>
              <a:chOff x="0" y="0"/>
              <a:chExt cx="2520147" cy="79360"/>
            </a:xfrm>
          </p:grpSpPr>
          <p:sp>
            <p:nvSpPr>
              <p:cNvPr id="738" name="Straight Connector 16"/>
              <p:cNvSpPr/>
              <p:nvPr/>
            </p:nvSpPr>
            <p:spPr>
              <a:xfrm>
                <a:off x="2520140"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39" name="Straight Connector 18"/>
              <p:cNvSpPr/>
              <p:nvPr/>
            </p:nvSpPr>
            <p:spPr>
              <a:xfrm>
                <a:off x="2008237"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40" name="Straight Connector 19"/>
              <p:cNvSpPr/>
              <p:nvPr/>
            </p:nvSpPr>
            <p:spPr>
              <a:xfrm>
                <a:off x="1496334"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41" name="Straight Connector 23"/>
              <p:cNvSpPr/>
              <p:nvPr/>
            </p:nvSpPr>
            <p:spPr>
              <a:xfrm>
                <a:off x="984428"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42" name="Straight Connector 24"/>
              <p:cNvSpPr/>
              <p:nvPr/>
            </p:nvSpPr>
            <p:spPr>
              <a:xfrm>
                <a:off x="511902"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43" name="Straight Connector 25"/>
              <p:cNvSpPr/>
              <p:nvPr/>
            </p:nvSpPr>
            <p:spPr>
              <a:xfrm flipH="1">
                <a:off x="-1" y="-1"/>
                <a:ext cx="8"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grpSp>
        <p:grpSp>
          <p:nvGrpSpPr>
            <p:cNvPr id="751" name="Group 34"/>
            <p:cNvGrpSpPr/>
            <p:nvPr/>
          </p:nvGrpSpPr>
          <p:grpSpPr>
            <a:xfrm>
              <a:off x="20615" y="-4"/>
              <a:ext cx="420307" cy="2184687"/>
              <a:chOff x="20618" y="-2"/>
              <a:chExt cx="420305" cy="2184686"/>
            </a:xfrm>
          </p:grpSpPr>
          <p:sp>
            <p:nvSpPr>
              <p:cNvPr id="745" name="TextBox 27"/>
              <p:cNvSpPr txBox="1"/>
              <p:nvPr/>
            </p:nvSpPr>
            <p:spPr>
              <a:xfrm>
                <a:off x="20618" y="-2"/>
                <a:ext cx="420303"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100</a:t>
                </a:r>
              </a:p>
            </p:txBody>
          </p:sp>
          <p:sp>
            <p:nvSpPr>
              <p:cNvPr id="746" name="TextBox 28"/>
              <p:cNvSpPr txBox="1"/>
              <p:nvPr/>
            </p:nvSpPr>
            <p:spPr>
              <a:xfrm>
                <a:off x="137637" y="368481"/>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80</a:t>
                </a:r>
              </a:p>
            </p:txBody>
          </p:sp>
          <p:sp>
            <p:nvSpPr>
              <p:cNvPr id="747" name="TextBox 29"/>
              <p:cNvSpPr txBox="1"/>
              <p:nvPr/>
            </p:nvSpPr>
            <p:spPr>
              <a:xfrm>
                <a:off x="137637" y="733315"/>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60</a:t>
                </a:r>
              </a:p>
            </p:txBody>
          </p:sp>
          <p:sp>
            <p:nvSpPr>
              <p:cNvPr id="748" name="TextBox 31"/>
              <p:cNvSpPr txBox="1"/>
              <p:nvPr/>
            </p:nvSpPr>
            <p:spPr>
              <a:xfrm>
                <a:off x="137637" y="1104526"/>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40</a:t>
                </a:r>
              </a:p>
            </p:txBody>
          </p:sp>
          <p:sp>
            <p:nvSpPr>
              <p:cNvPr id="749" name="TextBox 32"/>
              <p:cNvSpPr txBox="1"/>
              <p:nvPr/>
            </p:nvSpPr>
            <p:spPr>
              <a:xfrm>
                <a:off x="137637" y="1470032"/>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20</a:t>
                </a:r>
              </a:p>
            </p:txBody>
          </p:sp>
          <p:sp>
            <p:nvSpPr>
              <p:cNvPr id="750" name="TextBox 33"/>
              <p:cNvSpPr txBox="1"/>
              <p:nvPr/>
            </p:nvSpPr>
            <p:spPr>
              <a:xfrm>
                <a:off x="254657" y="1838437"/>
                <a:ext cx="186266"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0</a:t>
                </a:r>
              </a:p>
            </p:txBody>
          </p:sp>
        </p:grpSp>
        <p:grpSp>
          <p:nvGrpSpPr>
            <p:cNvPr id="758" name="Group 35"/>
            <p:cNvGrpSpPr/>
            <p:nvPr/>
          </p:nvGrpSpPr>
          <p:grpSpPr>
            <a:xfrm>
              <a:off x="385079" y="129330"/>
              <a:ext cx="63064" cy="1843777"/>
              <a:chOff x="-1" y="-1"/>
              <a:chExt cx="63062" cy="1843776"/>
            </a:xfrm>
          </p:grpSpPr>
          <p:sp>
            <p:nvSpPr>
              <p:cNvPr id="752" name="Straight Connector 36"/>
              <p:cNvSpPr/>
              <p:nvPr/>
            </p:nvSpPr>
            <p:spPr>
              <a:xfrm>
                <a:off x="-2" y="-2"/>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53" name="Straight Connector 37"/>
              <p:cNvSpPr/>
              <p:nvPr/>
            </p:nvSpPr>
            <p:spPr>
              <a:xfrm>
                <a:off x="-2" y="374515"/>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54" name="Straight Connector 38"/>
              <p:cNvSpPr/>
              <p:nvPr/>
            </p:nvSpPr>
            <p:spPr>
              <a:xfrm>
                <a:off x="-2" y="749032"/>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55" name="Straight Connector 39"/>
              <p:cNvSpPr/>
              <p:nvPr/>
            </p:nvSpPr>
            <p:spPr>
              <a:xfrm>
                <a:off x="-2" y="1123548"/>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56" name="Straight Connector 40"/>
              <p:cNvSpPr/>
              <p:nvPr/>
            </p:nvSpPr>
            <p:spPr>
              <a:xfrm>
                <a:off x="-2" y="1469256"/>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57" name="Straight Connector 41"/>
              <p:cNvSpPr/>
              <p:nvPr/>
            </p:nvSpPr>
            <p:spPr>
              <a:xfrm>
                <a:off x="-2" y="1843769"/>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grpSp>
        <p:sp>
          <p:nvSpPr>
            <p:cNvPr id="759" name="Freeform: Shape 42"/>
            <p:cNvSpPr/>
            <p:nvPr/>
          </p:nvSpPr>
          <p:spPr>
            <a:xfrm>
              <a:off x="447949" y="15034"/>
              <a:ext cx="2531755" cy="19602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000000"/>
              </a:solidFill>
              <a:prstDash val="solid"/>
              <a:miter lim="800000"/>
            </a:ln>
            <a:effectLst/>
          </p:spPr>
          <p:txBody>
            <a:bodyPr wrap="square" lIns="45718" tIns="45718" rIns="45718" bIns="45718" numCol="1" anchor="ctr">
              <a:noAutofit/>
            </a:bodyPr>
            <a:lstStyle/>
            <a:p>
              <a:pPr algn="ctr">
                <a:defRPr b="1">
                  <a:solidFill>
                    <a:srgbClr val="FFFFFF"/>
                  </a:solidFill>
                  <a:latin typeface="Arial"/>
                  <a:ea typeface="Arial"/>
                  <a:cs typeface="Arial"/>
                  <a:sym typeface="Arial"/>
                </a:defRPr>
              </a:pPr>
              <a:endParaRPr/>
            </a:p>
          </p:txBody>
        </p:sp>
      </p:grpSp>
      <p:sp>
        <p:nvSpPr>
          <p:cNvPr id="761" name="TextBox 44"/>
          <p:cNvSpPr txBox="1"/>
          <p:nvPr/>
        </p:nvSpPr>
        <p:spPr>
          <a:xfrm rot="16200000">
            <a:off x="6062755" y="4835015"/>
            <a:ext cx="699228"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lgn="ctr">
              <a:spcBef>
                <a:spcPts val="1000"/>
              </a:spcBef>
              <a:defRPr b="1">
                <a:latin typeface="+mj-lt"/>
                <a:ea typeface="+mj-ea"/>
                <a:cs typeface="+mj-cs"/>
                <a:sym typeface="Calibri"/>
              </a:defRPr>
            </a:lvl1pPr>
          </a:lstStyle>
          <a:p>
            <a:r>
              <a:t>OS (%)</a:t>
            </a:r>
          </a:p>
        </p:txBody>
      </p:sp>
      <p:sp>
        <p:nvSpPr>
          <p:cNvPr id="762" name="TextBox 45"/>
          <p:cNvSpPr txBox="1"/>
          <p:nvPr/>
        </p:nvSpPr>
        <p:spPr>
          <a:xfrm>
            <a:off x="7334472" y="6214034"/>
            <a:ext cx="1545614"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lgn="ctr">
              <a:spcBef>
                <a:spcPts val="1000"/>
              </a:spcBef>
              <a:defRPr b="1">
                <a:latin typeface="+mj-lt"/>
                <a:ea typeface="+mj-ea"/>
                <a:cs typeface="+mj-cs"/>
                <a:sym typeface="Calibri"/>
              </a:defRPr>
            </a:lvl1pPr>
          </a:lstStyle>
          <a:p>
            <a:r>
              <a:t>Follow-up (Mo)</a:t>
            </a:r>
          </a:p>
        </p:txBody>
      </p:sp>
      <p:grpSp>
        <p:nvGrpSpPr>
          <p:cNvPr id="792" name="Group 46"/>
          <p:cNvGrpSpPr/>
          <p:nvPr/>
        </p:nvGrpSpPr>
        <p:grpSpPr>
          <a:xfrm>
            <a:off x="6394398" y="3950907"/>
            <a:ext cx="3091461" cy="2366874"/>
            <a:chOff x="20615" y="-2"/>
            <a:chExt cx="3091459" cy="2366873"/>
          </a:xfrm>
        </p:grpSpPr>
        <p:grpSp>
          <p:nvGrpSpPr>
            <p:cNvPr id="769" name="Group 47"/>
            <p:cNvGrpSpPr/>
            <p:nvPr/>
          </p:nvGrpSpPr>
          <p:grpSpPr>
            <a:xfrm>
              <a:off x="367489" y="2020624"/>
              <a:ext cx="2744585" cy="346247"/>
              <a:chOff x="7446" y="-2"/>
              <a:chExt cx="2744584" cy="346246"/>
            </a:xfrm>
          </p:grpSpPr>
          <p:sp>
            <p:nvSpPr>
              <p:cNvPr id="763" name="TextBox 20487"/>
              <p:cNvSpPr txBox="1"/>
              <p:nvPr/>
            </p:nvSpPr>
            <p:spPr>
              <a:xfrm>
                <a:off x="7446" y="-2"/>
                <a:ext cx="18626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0</a:t>
                </a:r>
              </a:p>
            </p:txBody>
          </p:sp>
          <p:sp>
            <p:nvSpPr>
              <p:cNvPr id="764" name="TextBox 20488"/>
              <p:cNvSpPr txBox="1"/>
              <p:nvPr/>
            </p:nvSpPr>
            <p:spPr>
              <a:xfrm>
                <a:off x="503739" y="-2"/>
                <a:ext cx="18626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6</a:t>
                </a:r>
              </a:p>
            </p:txBody>
          </p:sp>
          <p:sp>
            <p:nvSpPr>
              <p:cNvPr id="765" name="TextBox 20489"/>
              <p:cNvSpPr txBox="1"/>
              <p:nvPr/>
            </p:nvSpPr>
            <p:spPr>
              <a:xfrm>
                <a:off x="951072" y="-2"/>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12</a:t>
                </a:r>
              </a:p>
            </p:txBody>
          </p:sp>
          <p:sp>
            <p:nvSpPr>
              <p:cNvPr id="766" name="TextBox 20490"/>
              <p:cNvSpPr txBox="1"/>
              <p:nvPr/>
            </p:nvSpPr>
            <p:spPr>
              <a:xfrm>
                <a:off x="1447368" y="-2"/>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18</a:t>
                </a:r>
              </a:p>
            </p:txBody>
          </p:sp>
          <p:sp>
            <p:nvSpPr>
              <p:cNvPr id="767" name="TextBox 20491"/>
              <p:cNvSpPr txBox="1"/>
              <p:nvPr/>
            </p:nvSpPr>
            <p:spPr>
              <a:xfrm>
                <a:off x="1952450" y="-2"/>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24</a:t>
                </a:r>
              </a:p>
            </p:txBody>
          </p:sp>
          <p:sp>
            <p:nvSpPr>
              <p:cNvPr id="768" name="TextBox 20492"/>
              <p:cNvSpPr txBox="1"/>
              <p:nvPr/>
            </p:nvSpPr>
            <p:spPr>
              <a:xfrm>
                <a:off x="2448744" y="-2"/>
                <a:ext cx="303286" cy="346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spcBef>
                    <a:spcPts val="1000"/>
                  </a:spcBef>
                  <a:defRPr>
                    <a:latin typeface="+mj-lt"/>
                    <a:ea typeface="+mj-ea"/>
                    <a:cs typeface="+mj-cs"/>
                    <a:sym typeface="Calibri"/>
                  </a:defRPr>
                </a:lvl1pPr>
              </a:lstStyle>
              <a:p>
                <a:r>
                  <a:t>30</a:t>
                </a:r>
              </a:p>
            </p:txBody>
          </p:sp>
        </p:grpSp>
        <p:grpSp>
          <p:nvGrpSpPr>
            <p:cNvPr id="776" name="Group 48"/>
            <p:cNvGrpSpPr/>
            <p:nvPr/>
          </p:nvGrpSpPr>
          <p:grpSpPr>
            <a:xfrm>
              <a:off x="448603" y="1976420"/>
              <a:ext cx="2520154" cy="79362"/>
              <a:chOff x="0" y="0"/>
              <a:chExt cx="2520153" cy="79360"/>
            </a:xfrm>
          </p:grpSpPr>
          <p:sp>
            <p:nvSpPr>
              <p:cNvPr id="770" name="Straight Connector 20480"/>
              <p:cNvSpPr/>
              <p:nvPr/>
            </p:nvSpPr>
            <p:spPr>
              <a:xfrm>
                <a:off x="2520146"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1" name="Straight Connector 20482"/>
              <p:cNvSpPr/>
              <p:nvPr/>
            </p:nvSpPr>
            <p:spPr>
              <a:xfrm>
                <a:off x="2008243"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2" name="Straight Connector 20483"/>
              <p:cNvSpPr/>
              <p:nvPr/>
            </p:nvSpPr>
            <p:spPr>
              <a:xfrm>
                <a:off x="1496336"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3" name="Straight Connector 20484"/>
              <p:cNvSpPr/>
              <p:nvPr/>
            </p:nvSpPr>
            <p:spPr>
              <a:xfrm>
                <a:off x="984434"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4" name="Straight Connector 20485"/>
              <p:cNvSpPr/>
              <p:nvPr/>
            </p:nvSpPr>
            <p:spPr>
              <a:xfrm>
                <a:off x="511904" y="-1"/>
                <a:ext cx="7"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75" name="Straight Connector 20486"/>
              <p:cNvSpPr/>
              <p:nvPr/>
            </p:nvSpPr>
            <p:spPr>
              <a:xfrm flipH="1">
                <a:off x="-1" y="-1"/>
                <a:ext cx="8" cy="79362"/>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grpSp>
        <p:grpSp>
          <p:nvGrpSpPr>
            <p:cNvPr id="783" name="Group 49"/>
            <p:cNvGrpSpPr/>
            <p:nvPr/>
          </p:nvGrpSpPr>
          <p:grpSpPr>
            <a:xfrm>
              <a:off x="20615" y="-2"/>
              <a:ext cx="420310" cy="2184686"/>
              <a:chOff x="20617" y="-1"/>
              <a:chExt cx="420309" cy="2184685"/>
            </a:xfrm>
          </p:grpSpPr>
          <p:sp>
            <p:nvSpPr>
              <p:cNvPr id="777" name="TextBox 58"/>
              <p:cNvSpPr txBox="1"/>
              <p:nvPr/>
            </p:nvSpPr>
            <p:spPr>
              <a:xfrm>
                <a:off x="20617" y="-1"/>
                <a:ext cx="420304"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100</a:t>
                </a:r>
              </a:p>
            </p:txBody>
          </p:sp>
          <p:sp>
            <p:nvSpPr>
              <p:cNvPr id="778" name="TextBox 59"/>
              <p:cNvSpPr txBox="1"/>
              <p:nvPr/>
            </p:nvSpPr>
            <p:spPr>
              <a:xfrm>
                <a:off x="137639" y="368481"/>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80</a:t>
                </a:r>
              </a:p>
            </p:txBody>
          </p:sp>
          <p:sp>
            <p:nvSpPr>
              <p:cNvPr id="779" name="TextBox 60"/>
              <p:cNvSpPr txBox="1"/>
              <p:nvPr/>
            </p:nvSpPr>
            <p:spPr>
              <a:xfrm>
                <a:off x="137639" y="733316"/>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60</a:t>
                </a:r>
              </a:p>
            </p:txBody>
          </p:sp>
          <p:sp>
            <p:nvSpPr>
              <p:cNvPr id="780" name="TextBox 61"/>
              <p:cNvSpPr txBox="1"/>
              <p:nvPr/>
            </p:nvSpPr>
            <p:spPr>
              <a:xfrm>
                <a:off x="137639" y="1104525"/>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40</a:t>
                </a:r>
              </a:p>
            </p:txBody>
          </p:sp>
          <p:sp>
            <p:nvSpPr>
              <p:cNvPr id="781" name="TextBox 62"/>
              <p:cNvSpPr txBox="1"/>
              <p:nvPr/>
            </p:nvSpPr>
            <p:spPr>
              <a:xfrm>
                <a:off x="137639" y="1470033"/>
                <a:ext cx="303285"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20</a:t>
                </a:r>
              </a:p>
            </p:txBody>
          </p:sp>
          <p:sp>
            <p:nvSpPr>
              <p:cNvPr id="782" name="TextBox 20479"/>
              <p:cNvSpPr txBox="1"/>
              <p:nvPr/>
            </p:nvSpPr>
            <p:spPr>
              <a:xfrm>
                <a:off x="254659" y="1838437"/>
                <a:ext cx="186267" cy="346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r">
                  <a:spcBef>
                    <a:spcPts val="1000"/>
                  </a:spcBef>
                  <a:defRPr>
                    <a:latin typeface="+mj-lt"/>
                    <a:ea typeface="+mj-ea"/>
                    <a:cs typeface="+mj-cs"/>
                    <a:sym typeface="Calibri"/>
                  </a:defRPr>
                </a:lvl1pPr>
              </a:lstStyle>
              <a:p>
                <a:r>
                  <a:t>0</a:t>
                </a:r>
              </a:p>
            </p:txBody>
          </p:sp>
        </p:grpSp>
        <p:grpSp>
          <p:nvGrpSpPr>
            <p:cNvPr id="790" name="Group 50"/>
            <p:cNvGrpSpPr/>
            <p:nvPr/>
          </p:nvGrpSpPr>
          <p:grpSpPr>
            <a:xfrm>
              <a:off x="385080" y="129331"/>
              <a:ext cx="63064" cy="1843777"/>
              <a:chOff x="0" y="0"/>
              <a:chExt cx="63062" cy="1843776"/>
            </a:xfrm>
          </p:grpSpPr>
          <p:sp>
            <p:nvSpPr>
              <p:cNvPr id="784" name="Straight Connector 52"/>
              <p:cNvSpPr/>
              <p:nvPr/>
            </p:nvSpPr>
            <p:spPr>
              <a:xfrm>
                <a:off x="-1" y="-1"/>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5" name="Straight Connector 53"/>
              <p:cNvSpPr/>
              <p:nvPr/>
            </p:nvSpPr>
            <p:spPr>
              <a:xfrm>
                <a:off x="-1" y="374514"/>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6" name="Straight Connector 54"/>
              <p:cNvSpPr/>
              <p:nvPr/>
            </p:nvSpPr>
            <p:spPr>
              <a:xfrm>
                <a:off x="-1" y="749031"/>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7" name="Straight Connector 55"/>
              <p:cNvSpPr/>
              <p:nvPr/>
            </p:nvSpPr>
            <p:spPr>
              <a:xfrm>
                <a:off x="-1" y="1123548"/>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8" name="Straight Connector 56"/>
              <p:cNvSpPr/>
              <p:nvPr/>
            </p:nvSpPr>
            <p:spPr>
              <a:xfrm>
                <a:off x="-1" y="1469255"/>
                <a:ext cx="63064" cy="6"/>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789" name="Straight Connector 57"/>
              <p:cNvSpPr/>
              <p:nvPr/>
            </p:nvSpPr>
            <p:spPr>
              <a:xfrm>
                <a:off x="-1" y="1843769"/>
                <a:ext cx="63064" cy="7"/>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grpSp>
        <p:sp>
          <p:nvSpPr>
            <p:cNvPr id="791" name="Freeform: Shape 51"/>
            <p:cNvSpPr/>
            <p:nvPr/>
          </p:nvSpPr>
          <p:spPr>
            <a:xfrm>
              <a:off x="447950" y="15031"/>
              <a:ext cx="2531757" cy="19602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000000"/>
              </a:solidFill>
              <a:prstDash val="solid"/>
              <a:miter lim="800000"/>
            </a:ln>
            <a:effectLst/>
          </p:spPr>
          <p:txBody>
            <a:bodyPr wrap="square" lIns="45718" tIns="45718" rIns="45718" bIns="45718" numCol="1" anchor="ctr">
              <a:noAutofit/>
            </a:bodyPr>
            <a:lstStyle/>
            <a:p>
              <a:pPr algn="ctr">
                <a:defRPr b="1">
                  <a:solidFill>
                    <a:srgbClr val="FFFFFF"/>
                  </a:solidFill>
                  <a:latin typeface="Arial"/>
                  <a:ea typeface="Arial"/>
                  <a:cs typeface="Arial"/>
                  <a:sym typeface="Arial"/>
                </a:defRPr>
              </a:pPr>
              <a:endParaRPr/>
            </a:p>
          </p:txBody>
        </p:sp>
      </p:grpSp>
      <p:sp>
        <p:nvSpPr>
          <p:cNvPr id="793" name="Freeform: Shape 20493"/>
          <p:cNvSpPr/>
          <p:nvPr/>
        </p:nvSpPr>
        <p:spPr>
          <a:xfrm>
            <a:off x="3030553" y="4069531"/>
            <a:ext cx="2332436" cy="1035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22" y="21600"/>
                </a:lnTo>
                <a:lnTo>
                  <a:pt x="1522" y="0"/>
                </a:lnTo>
                <a:lnTo>
                  <a:pt x="0" y="0"/>
                </a:lnTo>
              </a:path>
            </a:pathLst>
          </a:custGeom>
          <a:ln w="12700">
            <a:solidFill>
              <a:srgbClr val="015873"/>
            </a:solidFill>
            <a:miter/>
          </a:ln>
        </p:spPr>
        <p:txBody>
          <a:bodyPr lIns="45718" tIns="45718" rIns="45718" bIns="45718" anchor="ctr"/>
          <a:lstStyle/>
          <a:p>
            <a:pPr algn="ctr">
              <a:defRPr b="1">
                <a:solidFill>
                  <a:srgbClr val="FFFFFF"/>
                </a:solidFill>
                <a:latin typeface="Arial"/>
                <a:ea typeface="Arial"/>
                <a:cs typeface="Arial"/>
                <a:sym typeface="Arial"/>
              </a:defRPr>
            </a:pPr>
            <a:endParaRPr/>
          </a:p>
        </p:txBody>
      </p:sp>
      <p:grpSp>
        <p:nvGrpSpPr>
          <p:cNvPr id="806" name="Group 20507"/>
          <p:cNvGrpSpPr/>
          <p:nvPr/>
        </p:nvGrpSpPr>
        <p:grpSpPr>
          <a:xfrm>
            <a:off x="3273432" y="4094939"/>
            <a:ext cx="2086650" cy="80573"/>
            <a:chOff x="0" y="0"/>
            <a:chExt cx="2086648" cy="80572"/>
          </a:xfrm>
        </p:grpSpPr>
        <p:sp>
          <p:nvSpPr>
            <p:cNvPr id="794" name="Straight Connector 20495"/>
            <p:cNvSpPr/>
            <p:nvPr/>
          </p:nvSpPr>
          <p:spPr>
            <a:xfrm flipH="1">
              <a:off x="-1" y="-1"/>
              <a:ext cx="8"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795" name="Straight Connector 20496"/>
            <p:cNvSpPr/>
            <p:nvPr/>
          </p:nvSpPr>
          <p:spPr>
            <a:xfrm flipH="1">
              <a:off x="78583"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796" name="Straight Connector 20497"/>
            <p:cNvSpPr/>
            <p:nvPr/>
          </p:nvSpPr>
          <p:spPr>
            <a:xfrm>
              <a:off x="249435"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797" name="Straight Connector 20498"/>
            <p:cNvSpPr/>
            <p:nvPr/>
          </p:nvSpPr>
          <p:spPr>
            <a:xfrm>
              <a:off x="587573"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798" name="Straight Connector 20499"/>
            <p:cNvSpPr/>
            <p:nvPr/>
          </p:nvSpPr>
          <p:spPr>
            <a:xfrm>
              <a:off x="918566"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799" name="Straight Connector 20500"/>
            <p:cNvSpPr/>
            <p:nvPr/>
          </p:nvSpPr>
          <p:spPr>
            <a:xfrm>
              <a:off x="1004291"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00" name="Straight Connector 20501"/>
            <p:cNvSpPr/>
            <p:nvPr/>
          </p:nvSpPr>
          <p:spPr>
            <a:xfrm>
              <a:off x="1087638"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01" name="Straight Connector 20502"/>
            <p:cNvSpPr/>
            <p:nvPr/>
          </p:nvSpPr>
          <p:spPr>
            <a:xfrm>
              <a:off x="1173365"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02" name="Straight Connector 20503"/>
            <p:cNvSpPr/>
            <p:nvPr/>
          </p:nvSpPr>
          <p:spPr>
            <a:xfrm>
              <a:off x="1585321"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03" name="Straight Connector 20504"/>
            <p:cNvSpPr/>
            <p:nvPr/>
          </p:nvSpPr>
          <p:spPr>
            <a:xfrm>
              <a:off x="1668665"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04" name="Straight Connector 20505"/>
            <p:cNvSpPr/>
            <p:nvPr/>
          </p:nvSpPr>
          <p:spPr>
            <a:xfrm>
              <a:off x="1834227"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05" name="Straight Connector 20506"/>
            <p:cNvSpPr/>
            <p:nvPr/>
          </p:nvSpPr>
          <p:spPr>
            <a:xfrm>
              <a:off x="2086642"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grpSp>
      <p:sp>
        <p:nvSpPr>
          <p:cNvPr id="807" name="Freeform: Shape 20509"/>
          <p:cNvSpPr/>
          <p:nvPr/>
        </p:nvSpPr>
        <p:spPr>
          <a:xfrm>
            <a:off x="6836981" y="4088581"/>
            <a:ext cx="2321726" cy="97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18" y="0"/>
                </a:lnTo>
                <a:lnTo>
                  <a:pt x="1418" y="21600"/>
                </a:lnTo>
                <a:lnTo>
                  <a:pt x="21600" y="21600"/>
                </a:lnTo>
              </a:path>
            </a:pathLst>
          </a:custGeom>
          <a:ln w="12700">
            <a:solidFill>
              <a:srgbClr val="015873"/>
            </a:solidFill>
            <a:miter/>
          </a:ln>
        </p:spPr>
        <p:txBody>
          <a:bodyPr lIns="45718" tIns="45718" rIns="45718" bIns="45718" anchor="ctr"/>
          <a:lstStyle/>
          <a:p>
            <a:pPr algn="ctr">
              <a:defRPr b="1">
                <a:solidFill>
                  <a:srgbClr val="FFFFFF"/>
                </a:solidFill>
                <a:latin typeface="Arial"/>
                <a:ea typeface="Arial"/>
                <a:cs typeface="Arial"/>
                <a:sym typeface="Arial"/>
              </a:defRPr>
            </a:pPr>
            <a:endParaRPr/>
          </a:p>
        </p:txBody>
      </p:sp>
      <p:grpSp>
        <p:nvGrpSpPr>
          <p:cNvPr id="820" name="Group 20521"/>
          <p:cNvGrpSpPr/>
          <p:nvPr/>
        </p:nvGrpSpPr>
        <p:grpSpPr>
          <a:xfrm>
            <a:off x="7074201" y="4105655"/>
            <a:ext cx="2083145" cy="80573"/>
            <a:chOff x="-1" y="0"/>
            <a:chExt cx="2083143" cy="80572"/>
          </a:xfrm>
        </p:grpSpPr>
        <p:sp>
          <p:nvSpPr>
            <p:cNvPr id="808" name="Straight Connector 20508"/>
            <p:cNvSpPr/>
            <p:nvPr/>
          </p:nvSpPr>
          <p:spPr>
            <a:xfrm flipH="1">
              <a:off x="-2" y="-1"/>
              <a:ext cx="9"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09" name="Straight Connector 20510"/>
            <p:cNvSpPr/>
            <p:nvPr/>
          </p:nvSpPr>
          <p:spPr>
            <a:xfrm flipH="1">
              <a:off x="83316"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0" name="Straight Connector 20511"/>
            <p:cNvSpPr/>
            <p:nvPr/>
          </p:nvSpPr>
          <p:spPr>
            <a:xfrm>
              <a:off x="247621"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1" name="Straight Connector 20512"/>
            <p:cNvSpPr/>
            <p:nvPr/>
          </p:nvSpPr>
          <p:spPr>
            <a:xfrm>
              <a:off x="585163"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2" name="Straight Connector 20513"/>
            <p:cNvSpPr/>
            <p:nvPr/>
          </p:nvSpPr>
          <p:spPr>
            <a:xfrm>
              <a:off x="915561"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3" name="Straight Connector 20514"/>
            <p:cNvSpPr/>
            <p:nvPr/>
          </p:nvSpPr>
          <p:spPr>
            <a:xfrm>
              <a:off x="999502"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4" name="Straight Connector 20515"/>
            <p:cNvSpPr/>
            <p:nvPr/>
          </p:nvSpPr>
          <p:spPr>
            <a:xfrm>
              <a:off x="1087016"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5" name="Straight Connector 20516"/>
            <p:cNvSpPr/>
            <p:nvPr/>
          </p:nvSpPr>
          <p:spPr>
            <a:xfrm>
              <a:off x="1163812"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6" name="Straight Connector 20517"/>
            <p:cNvSpPr/>
            <p:nvPr/>
          </p:nvSpPr>
          <p:spPr>
            <a:xfrm>
              <a:off x="1585293"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7" name="Straight Connector 20518"/>
            <p:cNvSpPr/>
            <p:nvPr/>
          </p:nvSpPr>
          <p:spPr>
            <a:xfrm>
              <a:off x="1672805"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8" name="Straight Connector 20519"/>
            <p:cNvSpPr/>
            <p:nvPr/>
          </p:nvSpPr>
          <p:spPr>
            <a:xfrm>
              <a:off x="1839651"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sp>
          <p:nvSpPr>
            <p:cNvPr id="819" name="Straight Connector 20520"/>
            <p:cNvSpPr/>
            <p:nvPr/>
          </p:nvSpPr>
          <p:spPr>
            <a:xfrm>
              <a:off x="2083136" y="-1"/>
              <a:ext cx="7" cy="80574"/>
            </a:xfrm>
            <a:prstGeom prst="line">
              <a:avLst/>
            </a:prstGeom>
            <a:noFill/>
            <a:ln w="12700" cap="flat">
              <a:solidFill>
                <a:srgbClr val="015873"/>
              </a:solidFill>
              <a:prstDash val="solid"/>
              <a:round/>
            </a:ln>
            <a:effectLst/>
          </p:spPr>
          <p:txBody>
            <a:bodyPr wrap="square" lIns="45718" tIns="45718" rIns="45718" bIns="45718" numCol="1" anchor="t">
              <a:noAutofit/>
            </a:bodyPr>
            <a:lstStyle/>
            <a:p>
              <a:endParaRPr/>
            </a:p>
          </p:txBody>
        </p:sp>
      </p:grpSp>
      <p:sp>
        <p:nvSpPr>
          <p:cNvPr id="821" name="202 Metin kutusu"/>
          <p:cNvSpPr txBox="1"/>
          <p:nvPr/>
        </p:nvSpPr>
        <p:spPr>
          <a:xfrm>
            <a:off x="7104112" y="908720"/>
            <a:ext cx="1810748"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lvl1pPr>
          </a:lstStyle>
          <a:p>
            <a:r>
              <a:t>1. SIRA TEDAVİ</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Relapse after First-Line Fixed Duration Ibrutinib + Venetoclax: High Response Rates to Ibrutinib Retreatment and Absence of BTK Mutations in Patients with Chronic Lymphocytic Leukemia (CLL)/Small Lymphocytic Lymphoma (SLL) with up to 5 Years of Follow-up in the Phase 2 Captivate Study. Blood 2023; 142 (Supplement 1): 633. doi: https://doi.org/10.1182/blood-2023-187128"/>
          <p:cNvSpPr txBox="1"/>
          <p:nvPr/>
        </p:nvSpPr>
        <p:spPr>
          <a:xfrm>
            <a:off x="1589244" y="6386477"/>
            <a:ext cx="9123647"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sz="600">
                <a:solidFill>
                  <a:srgbClr val="1A1A1A"/>
                </a:solidFill>
              </a:defRPr>
            </a:pPr>
            <a:r>
              <a:rPr sz="600"/>
              <a:t>Relapse after First-Line Fixed Duration Ibrutinib + Venetoclax: High Response Rates to Ibrutinib Retreatment and Absence of BTK Mutations in Patients with Chronic Lymphocytic Leukemia (CLL)/Small Lymphocytic Lymphoma (SLL) with up to 5 Years of Follow-up </a:t>
            </a:r>
          </a:p>
          <a:p>
            <a:pPr defTabSz="457200">
              <a:defRPr sz="600">
                <a:solidFill>
                  <a:srgbClr val="1A1A1A"/>
                </a:solidFill>
              </a:defRPr>
            </a:pPr>
            <a:r>
              <a:rPr sz="600"/>
              <a:t>in the Phase 2 Captivate Study. </a:t>
            </a:r>
            <a:r>
              <a:rPr sz="600" i="1"/>
              <a:t>Blood</a:t>
            </a:r>
            <a:r>
              <a:rPr sz="600"/>
              <a:t> 2023; 142 (Supplement 1): 633. doi: </a:t>
            </a:r>
            <a:r>
              <a:rPr sz="600" u="sng">
                <a:solidFill>
                  <a:srgbClr val="0000FF"/>
                </a:solidFill>
                <a:uFill>
                  <a:solidFill>
                    <a:srgbClr val="0000FF"/>
                  </a:solidFill>
                </a:uFill>
                <a:hlinkClick r:id="rId2"/>
              </a:rPr>
              <a:t>https://doi.org/10.1182/blood-2023-187128</a:t>
            </a:r>
          </a:p>
        </p:txBody>
      </p:sp>
      <p:sp>
        <p:nvSpPr>
          <p:cNvPr id="824" name="5 Dikdörtgen"/>
          <p:cNvSpPr txBox="1"/>
          <p:nvPr/>
        </p:nvSpPr>
        <p:spPr>
          <a:xfrm>
            <a:off x="1737759" y="5385205"/>
            <a:ext cx="7704860" cy="60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49580" lvl="2" indent="-144779" defTabSz="457200">
              <a:buSzPct val="117391"/>
              <a:buFont typeface="Helvetica"/>
              <a:buChar char="-"/>
              <a:defRPr sz="1100">
                <a:uFill>
                  <a:solidFill>
                    <a:srgbClr val="4E485C"/>
                  </a:solidFill>
                </a:uFill>
              </a:defRPr>
            </a:pPr>
            <a:r>
              <a:rPr sz="1100"/>
              <a:t>Medyan tedavi süresi 17 ay (İ) 14 ay (i+ven) (0-45) ; </a:t>
            </a:r>
          </a:p>
          <a:p>
            <a:pPr marL="449580" lvl="2" indent="-144779" defTabSz="457200">
              <a:buSzPct val="117391"/>
              <a:buFont typeface="Helvetica"/>
              <a:buChar char="-"/>
              <a:defRPr sz="1100" b="1">
                <a:uFill>
                  <a:solidFill>
                    <a:srgbClr val="4E485C"/>
                  </a:solidFill>
                </a:uFill>
              </a:defRPr>
            </a:pPr>
            <a:r>
              <a:rPr sz="1100"/>
              <a:t>21 hastada toplam yanıt oranı (ORR) %86 idi </a:t>
            </a:r>
            <a:r>
              <a:rPr sz="1100"/>
              <a:t>(TY n=1 [%5]; kısmi yanıt [PR], n=17 [%81]; lenfositozlu PR, n=1 [%5]; stabil hastalık, n=1 [%5];</a:t>
            </a:r>
          </a:p>
        </p:txBody>
      </p:sp>
      <p:sp>
        <p:nvSpPr>
          <p:cNvPr id="825" name="6 Dikdörtgen"/>
          <p:cNvSpPr txBox="1"/>
          <p:nvPr/>
        </p:nvSpPr>
        <p:spPr>
          <a:xfrm>
            <a:off x="1553657" y="394082"/>
            <a:ext cx="9084689" cy="369328"/>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FFFFFF"/>
                </a:solidFill>
              </a:defRPr>
            </a:lvl1pPr>
          </a:lstStyle>
          <a:p>
            <a:r>
              <a:t>BTK mutasyonu olmayan olgularda 1. Sıra süreli tedaviden sonra relapsta BTK kullanımı</a:t>
            </a:r>
          </a:p>
        </p:txBody>
      </p:sp>
      <p:sp>
        <p:nvSpPr>
          <p:cNvPr id="826" name="11 Dikdörtgen"/>
          <p:cNvSpPr txBox="1"/>
          <p:nvPr/>
        </p:nvSpPr>
        <p:spPr>
          <a:xfrm>
            <a:off x="6894552" y="2792344"/>
            <a:ext cx="3528397"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buSzPct val="100000"/>
              <a:buFont typeface="Arial"/>
              <a:buChar char="•"/>
              <a:defRPr sz="1200"/>
            </a:pPr>
            <a:r>
              <a:rPr sz="1200"/>
              <a:t>53 progrese olan hastanın; </a:t>
            </a:r>
          </a:p>
          <a:p>
            <a:pPr lvl="1">
              <a:buSzPct val="100000"/>
              <a:buFont typeface="Arial"/>
              <a:buChar char="•"/>
              <a:defRPr sz="1200"/>
            </a:pPr>
            <a:r>
              <a:rPr sz="1200"/>
              <a:t>18'i henüz sonraki tedaviye başlamadı</a:t>
            </a:r>
          </a:p>
          <a:p>
            <a:pPr lvl="1">
              <a:buSzPct val="100000"/>
              <a:buFont typeface="Arial"/>
              <a:buChar char="•"/>
              <a:defRPr sz="1200"/>
            </a:pPr>
            <a:r>
              <a:rPr sz="1200"/>
              <a:t>28 kişi ibrutinib bazlı tedaviyi yeniden başlattı ( </a:t>
            </a:r>
            <a:r>
              <a:rPr sz="1200" b="1"/>
              <a:t>EOT'den PD'ye kadar geçen ortalama süre 2,1 yıl)</a:t>
            </a:r>
          </a:p>
          <a:p>
            <a:pPr lvl="1">
              <a:buSzPct val="100000"/>
              <a:buFont typeface="Arial"/>
              <a:buChar char="•"/>
              <a:defRPr sz="1200"/>
            </a:pPr>
            <a:r>
              <a:rPr sz="1200"/>
              <a:t>22'si tek ajan ibrutinib ile</a:t>
            </a:r>
          </a:p>
          <a:p>
            <a:pPr lvl="1">
              <a:buSzPct val="100000"/>
              <a:buFont typeface="Arial"/>
              <a:buChar char="•"/>
              <a:defRPr sz="1200"/>
            </a:pPr>
            <a:r>
              <a:rPr sz="1200"/>
              <a:t>6 ibrutinib + venetoklaks ile</a:t>
            </a:r>
          </a:p>
          <a:p>
            <a:pPr lvl="1">
              <a:buSzPct val="100000"/>
              <a:buFont typeface="Arial"/>
              <a:buChar char="•"/>
              <a:defRPr sz="1200"/>
            </a:pPr>
            <a:r>
              <a:rPr sz="1200"/>
              <a:t>7 daha sonra başka tedavilere başlamış</a:t>
            </a:r>
          </a:p>
        </p:txBody>
      </p:sp>
      <p:pic>
        <p:nvPicPr>
          <p:cNvPr id="827" name="Paper_187128_abstract_318013_0.jpeg" descr="Paper_187128_abstract_318013_0.jpeg"/>
          <p:cNvPicPr>
            <a:picLocks noChangeAspect="1"/>
          </p:cNvPicPr>
          <p:nvPr/>
        </p:nvPicPr>
        <p:blipFill>
          <a:blip r:embed="rId3">
            <a:extLst/>
          </a:blip>
          <a:srcRect b="28502"/>
          <a:stretch>
            <a:fillRect/>
          </a:stretch>
        </p:blipFill>
        <p:spPr>
          <a:xfrm>
            <a:off x="1848452" y="2277037"/>
            <a:ext cx="4827891" cy="2842665"/>
          </a:xfrm>
          <a:prstGeom prst="rect">
            <a:avLst/>
          </a:prstGeom>
          <a:ln w="12700">
            <a:miter lim="400000"/>
          </a:ln>
        </p:spPr>
      </p:pic>
      <p:sp>
        <p:nvSpPr>
          <p:cNvPr id="828" name="202 hasta sabit süreli tedavi klonu atandı (n:159 FD; MRD plasebo kolundan da  N: 43…"/>
          <p:cNvSpPr txBox="1"/>
          <p:nvPr/>
        </p:nvSpPr>
        <p:spPr>
          <a:xfrm>
            <a:off x="2355188" y="1214861"/>
            <a:ext cx="6916313" cy="738660"/>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Chalkboard SE Regular"/>
                <a:ea typeface="Chalkboard SE Regular"/>
                <a:cs typeface="Chalkboard SE Regular"/>
                <a:sym typeface="Chalkboard SE Regular"/>
              </a:defRPr>
            </a:pPr>
            <a:r>
              <a:rPr sz="1400"/>
              <a:t>202 hasta sabit süreli tedavi klonu atandı (n:159 FD; MRD plasebo kolundan da  N: 43</a:t>
            </a:r>
            <a:endParaRPr sz="1200"/>
          </a:p>
          <a:p>
            <a:pPr lvl="1">
              <a:defRPr sz="1400">
                <a:latin typeface="Chalkboard SE Regular"/>
                <a:ea typeface="Chalkboard SE Regular"/>
                <a:cs typeface="Chalkboard SE Regular"/>
                <a:sym typeface="Chalkboard SE Regular"/>
              </a:defRPr>
            </a:pPr>
            <a:r>
              <a:rPr sz="1400"/>
              <a:t>N:49 progresyon; n:5 richter</a:t>
            </a:r>
            <a:endParaRPr sz="1200"/>
          </a:p>
          <a:p>
            <a:pPr lvl="1">
              <a:defRPr sz="1400">
                <a:latin typeface="Chalkboard SE Regular"/>
                <a:ea typeface="Chalkboard SE Regular"/>
                <a:cs typeface="Chalkboard SE Regular"/>
                <a:sym typeface="Chalkboard SE Regular"/>
              </a:defRPr>
            </a:pPr>
            <a:r>
              <a:rPr sz="1400"/>
              <a:t>4.5 yıllık sonraki tedaviden bağımsızlık oranı: %82</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1 Başlık"/>
          <p:cNvSpPr txBox="1">
            <a:spLocks noGrp="1"/>
          </p:cNvSpPr>
          <p:nvPr>
            <p:ph type="title"/>
          </p:nvPr>
        </p:nvSpPr>
        <p:spPr>
          <a:xfrm>
            <a:off x="1981200" y="274637"/>
            <a:ext cx="8229600" cy="1143004"/>
          </a:xfrm>
          <a:prstGeom prst="rect">
            <a:avLst/>
          </a:prstGeom>
        </p:spPr>
        <p:txBody>
          <a:bodyPr/>
          <a:lstStyle>
            <a:lvl1pPr>
              <a:defRPr sz="3400" b="1"/>
            </a:lvl1pPr>
          </a:lstStyle>
          <a:p>
            <a:r>
              <a:t>Ardışık Tedavi Nasıl Planlanmalı</a:t>
            </a:r>
          </a:p>
        </p:txBody>
      </p:sp>
      <p:sp>
        <p:nvSpPr>
          <p:cNvPr id="831" name="2 İçerik Yer Tutucusu"/>
          <p:cNvSpPr txBox="1">
            <a:spLocks noGrp="1"/>
          </p:cNvSpPr>
          <p:nvPr>
            <p:ph type="body" sz="quarter" idx="1"/>
          </p:nvPr>
        </p:nvSpPr>
        <p:spPr>
          <a:xfrm>
            <a:off x="1606015" y="5301972"/>
            <a:ext cx="8979970" cy="810106"/>
          </a:xfrm>
          <a:prstGeom prst="rect">
            <a:avLst/>
          </a:prstGeom>
        </p:spPr>
        <p:txBody>
          <a:bodyPr/>
          <a:lstStyle>
            <a:lvl1pPr algn="ctr">
              <a:lnSpc>
                <a:spcPct val="90000"/>
              </a:lnSpc>
              <a:buSzTx/>
              <a:buNone/>
              <a:defRPr sz="2400"/>
            </a:lvl1pPr>
          </a:lstStyle>
          <a:p>
            <a:r>
              <a:t>BTK intoleransı olanlar için ardışık tedavide BTK inhibitörlerinin kullanımı</a:t>
            </a:r>
          </a:p>
        </p:txBody>
      </p:sp>
      <p:pic>
        <p:nvPicPr>
          <p:cNvPr id="832" name="Görüntü" descr="Görüntü"/>
          <p:cNvPicPr>
            <a:picLocks noChangeAspect="1"/>
          </p:cNvPicPr>
          <p:nvPr/>
        </p:nvPicPr>
        <p:blipFill>
          <a:blip r:embed="rId2">
            <a:extLst/>
          </a:blip>
          <a:stretch>
            <a:fillRect/>
          </a:stretch>
        </p:blipFill>
        <p:spPr>
          <a:xfrm>
            <a:off x="3405720" y="1535749"/>
            <a:ext cx="5380560" cy="335864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Başlık 1"/>
          <p:cNvSpPr txBox="1">
            <a:spLocks noGrp="1"/>
          </p:cNvSpPr>
          <p:nvPr>
            <p:ph type="title"/>
          </p:nvPr>
        </p:nvSpPr>
        <p:spPr>
          <a:xfrm>
            <a:off x="1981199" y="274639"/>
            <a:ext cx="7283154" cy="562074"/>
          </a:xfrm>
          <a:prstGeom prst="rect">
            <a:avLst/>
          </a:prstGeom>
        </p:spPr>
        <p:txBody>
          <a:bodyPr>
            <a:normAutofit fontScale="90000"/>
          </a:bodyPr>
          <a:lstStyle>
            <a:lvl1pPr defTabSz="758951">
              <a:defRPr sz="3200"/>
            </a:lvl1pPr>
          </a:lstStyle>
          <a:p>
            <a:r>
              <a:t>BTK inhibitörleri:</a:t>
            </a:r>
          </a:p>
        </p:txBody>
      </p:sp>
      <p:sp>
        <p:nvSpPr>
          <p:cNvPr id="215" name="Çizgi"/>
          <p:cNvSpPr/>
          <p:nvPr/>
        </p:nvSpPr>
        <p:spPr>
          <a:xfrm>
            <a:off x="8148078" y="2117836"/>
            <a:ext cx="1319355" cy="4394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21600" y="10800"/>
                </a:lnTo>
                <a:lnTo>
                  <a:pt x="21600" y="21600"/>
                </a:lnTo>
              </a:path>
            </a:pathLst>
          </a:custGeom>
          <a:ln w="25400">
            <a:solidFill>
              <a:srgbClr val="3F6696"/>
            </a:solidFill>
          </a:ln>
        </p:spPr>
        <p:txBody>
          <a:bodyPr lIns="45718" tIns="45718" rIns="45718" bIns="45718" anchor="ctr"/>
          <a:lstStyle/>
          <a:p>
            <a:pPr algn="ctr">
              <a:spcBef>
                <a:spcPts val="700"/>
              </a:spcBef>
              <a:defRPr sz="2100">
                <a:latin typeface="Chalkboard SE Regular"/>
                <a:ea typeface="Chalkboard SE Regular"/>
                <a:cs typeface="Chalkboard SE Regular"/>
                <a:sym typeface="Chalkboard SE Regular"/>
              </a:defRPr>
            </a:pPr>
            <a:endParaRPr sz="2100"/>
          </a:p>
        </p:txBody>
      </p:sp>
      <p:sp>
        <p:nvSpPr>
          <p:cNvPr id="216" name="Çizgi"/>
          <p:cNvSpPr/>
          <p:nvPr/>
        </p:nvSpPr>
        <p:spPr>
          <a:xfrm>
            <a:off x="6882175" y="2117836"/>
            <a:ext cx="1265905" cy="4394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ln w="25400">
            <a:solidFill>
              <a:srgbClr val="3F6696"/>
            </a:solidFill>
          </a:ln>
        </p:spPr>
        <p:txBody>
          <a:bodyPr lIns="45718" tIns="45718" rIns="45718" bIns="45718" anchor="ctr"/>
          <a:lstStyle/>
          <a:p>
            <a:pPr algn="ctr">
              <a:spcBef>
                <a:spcPts val="700"/>
              </a:spcBef>
              <a:defRPr sz="2100">
                <a:latin typeface="Chalkboard SE Regular"/>
                <a:ea typeface="Chalkboard SE Regular"/>
                <a:cs typeface="Chalkboard SE Regular"/>
                <a:sym typeface="Chalkboard SE Regular"/>
              </a:defRPr>
            </a:pPr>
            <a:endParaRPr sz="2100"/>
          </a:p>
        </p:txBody>
      </p:sp>
      <p:sp>
        <p:nvSpPr>
          <p:cNvPr id="217" name="Dikdörtgen"/>
          <p:cNvSpPr/>
          <p:nvPr/>
        </p:nvSpPr>
        <p:spPr>
          <a:xfrm>
            <a:off x="7101875" y="1071635"/>
            <a:ext cx="2092402" cy="1046201"/>
          </a:xfrm>
          <a:prstGeom prst="rect">
            <a:avLst/>
          </a:prstGeom>
          <a:solidFill>
            <a:schemeClr val="accent1"/>
          </a:solidFill>
          <a:ln w="25400">
            <a:solidFill>
              <a:srgbClr val="FFFFFF"/>
            </a:solidFill>
          </a:ln>
        </p:spPr>
        <p:txBody>
          <a:bodyPr lIns="45718" tIns="45718" rIns="45718" bIns="45718" anchor="ctr"/>
          <a:lstStyle/>
          <a:p>
            <a:pPr algn="ctr" defTabSz="1111250">
              <a:spcBef>
                <a:spcPts val="1300"/>
              </a:spcBef>
              <a:defRPr sz="2100">
                <a:solidFill>
                  <a:srgbClr val="FFFFFF"/>
                </a:solidFill>
                <a:latin typeface="Chalkboard SE Regular"/>
                <a:ea typeface="Chalkboard SE Regular"/>
                <a:cs typeface="Chalkboard SE Regular"/>
                <a:sym typeface="Chalkboard SE Regular"/>
              </a:defRPr>
            </a:pPr>
            <a:endParaRPr sz="2100"/>
          </a:p>
        </p:txBody>
      </p:sp>
      <p:sp>
        <p:nvSpPr>
          <p:cNvPr id="218" name="BTKi"/>
          <p:cNvSpPr txBox="1"/>
          <p:nvPr/>
        </p:nvSpPr>
        <p:spPr>
          <a:xfrm>
            <a:off x="7101875" y="1417123"/>
            <a:ext cx="2092402" cy="35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875" tIns="15875" rIns="15875" bIns="15875" anchor="ctr">
            <a:spAutoFit/>
          </a:bodyPr>
          <a:lstStyle>
            <a:lvl1pPr marL="342900" indent="-342900" algn="ctr" defTabSz="1111250">
              <a:spcBef>
                <a:spcPts val="1000"/>
              </a:spcBef>
              <a:buSzPct val="100000"/>
              <a:buFont typeface="Arial"/>
              <a:buChar char="•"/>
              <a:defRPr sz="2100">
                <a:solidFill>
                  <a:srgbClr val="FFFFFF"/>
                </a:solidFill>
                <a:latin typeface="Chalkboard SE Regular"/>
                <a:ea typeface="Chalkboard SE Regular"/>
                <a:cs typeface="Chalkboard SE Regular"/>
                <a:sym typeface="Chalkboard SE Regular"/>
              </a:defRPr>
            </a:lvl1pPr>
          </a:lstStyle>
          <a:p>
            <a:r>
              <a:t>BTKi</a:t>
            </a:r>
          </a:p>
        </p:txBody>
      </p:sp>
      <p:sp>
        <p:nvSpPr>
          <p:cNvPr id="219" name="Dikdörtgen"/>
          <p:cNvSpPr/>
          <p:nvPr/>
        </p:nvSpPr>
        <p:spPr>
          <a:xfrm>
            <a:off x="5782524" y="2557241"/>
            <a:ext cx="2199304" cy="1100395"/>
          </a:xfrm>
          <a:prstGeom prst="rect">
            <a:avLst/>
          </a:prstGeom>
          <a:solidFill>
            <a:schemeClr val="accent1"/>
          </a:solidFill>
          <a:ln w="25400">
            <a:solidFill>
              <a:srgbClr val="FFFFFF"/>
            </a:solidFill>
          </a:ln>
        </p:spPr>
        <p:txBody>
          <a:bodyPr lIns="45718" tIns="45718" rIns="45718" bIns="45718" anchor="ctr"/>
          <a:lstStyle/>
          <a:p>
            <a:pPr algn="ctr" defTabSz="1111250">
              <a:spcBef>
                <a:spcPts val="1300"/>
              </a:spcBef>
              <a:defRPr sz="2100">
                <a:solidFill>
                  <a:srgbClr val="FFFFFF"/>
                </a:solidFill>
                <a:latin typeface="Chalkboard SE Regular"/>
                <a:ea typeface="Chalkboard SE Regular"/>
                <a:cs typeface="Chalkboard SE Regular"/>
                <a:sym typeface="Chalkboard SE Regular"/>
              </a:defRPr>
            </a:pPr>
            <a:endParaRPr sz="2100"/>
          </a:p>
        </p:txBody>
      </p:sp>
      <p:sp>
        <p:nvSpPr>
          <p:cNvPr id="220" name="Geri dönüşümsüz"/>
          <p:cNvSpPr txBox="1"/>
          <p:nvPr/>
        </p:nvSpPr>
        <p:spPr>
          <a:xfrm>
            <a:off x="5782524" y="2768241"/>
            <a:ext cx="2199304" cy="678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875" tIns="15875" rIns="15875" bIns="15875" anchor="ctr">
            <a:spAutoFit/>
          </a:bodyPr>
          <a:lstStyle>
            <a:lvl1pPr marL="342900" indent="-342900" algn="ctr" defTabSz="1111250">
              <a:spcBef>
                <a:spcPts val="1000"/>
              </a:spcBef>
              <a:buSzPct val="100000"/>
              <a:buFont typeface="Arial"/>
              <a:buChar char="•"/>
              <a:defRPr sz="2100">
                <a:solidFill>
                  <a:srgbClr val="FFFFFF"/>
                </a:solidFill>
                <a:latin typeface="Chalkboard SE Regular"/>
                <a:ea typeface="Chalkboard SE Regular"/>
                <a:cs typeface="Chalkboard SE Regular"/>
                <a:sym typeface="Chalkboard SE Regular"/>
              </a:defRPr>
            </a:lvl1pPr>
          </a:lstStyle>
          <a:p>
            <a:r>
              <a:t>Geri dönüşümsüz</a:t>
            </a:r>
          </a:p>
        </p:txBody>
      </p:sp>
      <p:sp>
        <p:nvSpPr>
          <p:cNvPr id="221" name="Dikdörtgen"/>
          <p:cNvSpPr/>
          <p:nvPr/>
        </p:nvSpPr>
        <p:spPr>
          <a:xfrm>
            <a:off x="8421227" y="2557241"/>
            <a:ext cx="2092402" cy="1046201"/>
          </a:xfrm>
          <a:prstGeom prst="rect">
            <a:avLst/>
          </a:prstGeom>
          <a:solidFill>
            <a:schemeClr val="accent1"/>
          </a:solidFill>
          <a:ln w="25400">
            <a:solidFill>
              <a:srgbClr val="FFFFFF"/>
            </a:solidFill>
          </a:ln>
        </p:spPr>
        <p:txBody>
          <a:bodyPr lIns="45718" tIns="45718" rIns="45718" bIns="45718" anchor="ctr"/>
          <a:lstStyle/>
          <a:p>
            <a:pPr algn="ctr" defTabSz="1111250">
              <a:spcBef>
                <a:spcPts val="1300"/>
              </a:spcBef>
              <a:defRPr sz="2100">
                <a:solidFill>
                  <a:srgbClr val="FFFFFF"/>
                </a:solidFill>
                <a:latin typeface="Chalkboard SE Regular"/>
                <a:ea typeface="Chalkboard SE Regular"/>
                <a:cs typeface="Chalkboard SE Regular"/>
                <a:sym typeface="Chalkboard SE Regular"/>
              </a:defRPr>
            </a:pPr>
            <a:endParaRPr sz="2100"/>
          </a:p>
        </p:txBody>
      </p:sp>
      <p:sp>
        <p:nvSpPr>
          <p:cNvPr id="222" name="Geri dönüşümlü"/>
          <p:cNvSpPr txBox="1"/>
          <p:nvPr/>
        </p:nvSpPr>
        <p:spPr>
          <a:xfrm>
            <a:off x="8421227" y="2741145"/>
            <a:ext cx="2092402" cy="678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875" tIns="15875" rIns="15875" bIns="15875" anchor="ctr">
            <a:spAutoFit/>
          </a:bodyPr>
          <a:lstStyle>
            <a:lvl1pPr marL="342900" indent="-342900" algn="ctr" defTabSz="1111250">
              <a:spcBef>
                <a:spcPts val="1000"/>
              </a:spcBef>
              <a:buSzPct val="100000"/>
              <a:buFont typeface="Arial"/>
              <a:buChar char="•"/>
              <a:defRPr sz="2100">
                <a:solidFill>
                  <a:srgbClr val="FFFFFF"/>
                </a:solidFill>
                <a:latin typeface="Chalkboard SE Regular"/>
                <a:ea typeface="Chalkboard SE Regular"/>
                <a:cs typeface="Chalkboard SE Regular"/>
                <a:sym typeface="Chalkboard SE Regular"/>
              </a:defRPr>
            </a:lvl1pPr>
          </a:lstStyle>
          <a:p>
            <a:r>
              <a:t>Geri dönüşümlü </a:t>
            </a:r>
          </a:p>
        </p:txBody>
      </p:sp>
      <p:pic>
        <p:nvPicPr>
          <p:cNvPr id="223" name="1 Resim" descr="1 Resim"/>
          <p:cNvPicPr>
            <a:picLocks noChangeAspect="1"/>
          </p:cNvPicPr>
          <p:nvPr/>
        </p:nvPicPr>
        <p:blipFill>
          <a:blip r:embed="rId3">
            <a:extLst/>
          </a:blip>
          <a:stretch>
            <a:fillRect/>
          </a:stretch>
        </p:blipFill>
        <p:spPr>
          <a:xfrm>
            <a:off x="1703511" y="1052736"/>
            <a:ext cx="3960442" cy="4285530"/>
          </a:xfrm>
          <a:prstGeom prst="rect">
            <a:avLst/>
          </a:prstGeom>
          <a:ln w="12700">
            <a:miter lim="400000"/>
          </a:ln>
        </p:spPr>
      </p:pic>
      <p:sp>
        <p:nvSpPr>
          <p:cNvPr id="224" name="Metin kutusu 5"/>
          <p:cNvSpPr txBox="1"/>
          <p:nvPr/>
        </p:nvSpPr>
        <p:spPr>
          <a:xfrm>
            <a:off x="5805710" y="3651994"/>
            <a:ext cx="2160243" cy="1077214"/>
          </a:xfrm>
          <a:prstGeom prst="rect">
            <a:avLst/>
          </a:prstGeom>
          <a:ln w="571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buSzPct val="100000"/>
              <a:buFont typeface="Arial"/>
              <a:buChar char="•"/>
              <a:defRPr sz="1600">
                <a:latin typeface="+mj-lt"/>
                <a:ea typeface="+mj-ea"/>
                <a:cs typeface="+mj-cs"/>
                <a:sym typeface="Calibri"/>
              </a:defRPr>
            </a:pPr>
            <a:endParaRPr sz="1600"/>
          </a:p>
          <a:p>
            <a:pPr marL="285750" indent="-285750">
              <a:buSzPct val="100000"/>
              <a:buFont typeface="Arial"/>
              <a:buChar char="•"/>
              <a:defRPr sz="1600">
                <a:latin typeface="+mj-lt"/>
                <a:ea typeface="+mj-ea"/>
                <a:cs typeface="+mj-cs"/>
                <a:sym typeface="Calibri"/>
              </a:defRPr>
            </a:pPr>
            <a:r>
              <a:rPr sz="1600"/>
              <a:t>Kovalen bağ </a:t>
            </a:r>
          </a:p>
          <a:p>
            <a:pPr marL="285750" indent="-285750">
              <a:buSzPct val="100000"/>
              <a:buFont typeface="Arial"/>
              <a:buChar char="•"/>
              <a:defRPr sz="1600">
                <a:latin typeface="+mj-lt"/>
                <a:ea typeface="+mj-ea"/>
                <a:cs typeface="+mj-cs"/>
                <a:sym typeface="Calibri"/>
              </a:defRPr>
            </a:pPr>
            <a:r>
              <a:rPr sz="1600"/>
              <a:t>Hem birinci basamak hem de R/R</a:t>
            </a:r>
          </a:p>
        </p:txBody>
      </p:sp>
      <p:sp>
        <p:nvSpPr>
          <p:cNvPr id="225" name="Metin kutusu 6"/>
          <p:cNvSpPr txBox="1"/>
          <p:nvPr/>
        </p:nvSpPr>
        <p:spPr>
          <a:xfrm>
            <a:off x="8449803" y="3573017"/>
            <a:ext cx="2191419" cy="1748787"/>
          </a:xfrm>
          <a:prstGeom prst="rect">
            <a:avLst/>
          </a:prstGeom>
          <a:ln w="571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a:latin typeface="+mj-lt"/>
                <a:ea typeface="+mj-ea"/>
                <a:cs typeface="+mj-cs"/>
                <a:sym typeface="Calibri"/>
              </a:defRPr>
            </a:pPr>
            <a:endParaRPr/>
          </a:p>
          <a:p>
            <a:pPr>
              <a:defRPr>
                <a:latin typeface="+mj-lt"/>
                <a:ea typeface="+mj-ea"/>
                <a:cs typeface="+mj-cs"/>
                <a:sym typeface="Calibri"/>
              </a:defRPr>
            </a:pPr>
            <a:r>
              <a:t>Non- kovalen bağ</a:t>
            </a:r>
          </a:p>
          <a:p>
            <a:pPr>
              <a:defRPr>
                <a:latin typeface="+mj-lt"/>
                <a:ea typeface="+mj-ea"/>
                <a:cs typeface="+mj-cs"/>
                <a:sym typeface="Calibri"/>
              </a:defRPr>
            </a:pPr>
            <a:r>
              <a:t>R/R hasta grubunda</a:t>
            </a:r>
          </a:p>
          <a:p>
            <a:pPr>
              <a:defRPr>
                <a:latin typeface="+mj-lt"/>
                <a:ea typeface="+mj-ea"/>
                <a:cs typeface="+mj-cs"/>
                <a:sym typeface="Calibri"/>
              </a:defRPr>
            </a:pPr>
            <a:r>
              <a:t>(BTK C481 mutasyonu)</a:t>
            </a:r>
          </a:p>
          <a:p>
            <a:pPr>
              <a:defRPr>
                <a:latin typeface="+mj-lt"/>
                <a:ea typeface="+mj-ea"/>
                <a:cs typeface="+mj-cs"/>
                <a:sym typeface="Calibri"/>
              </a:defRPr>
            </a:pPr>
            <a:r>
              <a:t> </a:t>
            </a:r>
          </a:p>
        </p:txBody>
      </p:sp>
      <p:sp>
        <p:nvSpPr>
          <p:cNvPr id="226" name="Metin kutusu 11"/>
          <p:cNvSpPr txBox="1"/>
          <p:nvPr/>
        </p:nvSpPr>
        <p:spPr>
          <a:xfrm>
            <a:off x="5663951" y="5380672"/>
            <a:ext cx="2436450" cy="948687"/>
          </a:xfrm>
          <a:prstGeom prst="rect">
            <a:avLst/>
          </a:prstGeom>
          <a:ln w="571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b="1">
                <a:latin typeface="+mj-lt"/>
                <a:ea typeface="+mj-ea"/>
                <a:cs typeface="+mj-cs"/>
                <a:sym typeface="Calibri"/>
              </a:defRPr>
            </a:pPr>
            <a:r>
              <a:t>Ibrutinib: 1 gen</a:t>
            </a:r>
          </a:p>
          <a:p>
            <a:pPr>
              <a:defRPr b="1">
                <a:latin typeface="+mj-lt"/>
                <a:ea typeface="+mj-ea"/>
                <a:cs typeface="+mj-cs"/>
                <a:sym typeface="Calibri"/>
              </a:defRPr>
            </a:pPr>
            <a:r>
              <a:t>Acalabrutinib: 2 gen</a:t>
            </a:r>
          </a:p>
          <a:p>
            <a:pPr>
              <a:defRPr b="1">
                <a:latin typeface="+mj-lt"/>
                <a:ea typeface="+mj-ea"/>
                <a:cs typeface="+mj-cs"/>
                <a:sym typeface="Calibri"/>
              </a:defRPr>
            </a:pPr>
            <a:r>
              <a:t>Zanubrutinib: 2 gen</a:t>
            </a:r>
          </a:p>
        </p:txBody>
      </p:sp>
      <p:sp>
        <p:nvSpPr>
          <p:cNvPr id="227" name="Metin kutusu 13"/>
          <p:cNvSpPr txBox="1"/>
          <p:nvPr/>
        </p:nvSpPr>
        <p:spPr>
          <a:xfrm>
            <a:off x="8537400" y="5494513"/>
            <a:ext cx="2016227" cy="369328"/>
          </a:xfrm>
          <a:prstGeom prst="rect">
            <a:avLst/>
          </a:prstGeom>
          <a:ln w="571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b="1">
                <a:solidFill>
                  <a:srgbClr val="455560"/>
                </a:solidFill>
                <a:latin typeface="+mj-lt"/>
                <a:ea typeface="+mj-ea"/>
                <a:cs typeface="+mj-cs"/>
                <a:sym typeface="Calibri"/>
              </a:defRPr>
            </a:lvl1pPr>
          </a:lstStyle>
          <a:p>
            <a:r>
              <a:t>Pirtobrutinib</a:t>
            </a:r>
          </a:p>
        </p:txBody>
      </p:sp>
      <p:sp>
        <p:nvSpPr>
          <p:cNvPr id="228" name="8 Dikdörtgen"/>
          <p:cNvSpPr txBox="1"/>
          <p:nvPr/>
        </p:nvSpPr>
        <p:spPr>
          <a:xfrm>
            <a:off x="1775519" y="5301208"/>
            <a:ext cx="3888434"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a:latin typeface="Chalkboard SE Bold"/>
                <a:ea typeface="Chalkboard SE Bold"/>
                <a:cs typeface="Chalkboard SE Bold"/>
                <a:sym typeface="Chalkboard SE Bold"/>
              </a:defRPr>
            </a:pPr>
            <a:r>
              <a:t>BCR sinyal iletimini durdurarak</a:t>
            </a:r>
            <a:r>
              <a:rPr>
                <a:latin typeface="Chalkboard SE Regular"/>
                <a:ea typeface="Chalkboard SE Regular"/>
                <a:cs typeface="Chalkboard SE Regular"/>
                <a:sym typeface="Chalkboard SE Regular"/>
              </a:rPr>
              <a:t>, hücrenin </a:t>
            </a:r>
            <a:r>
              <a:t>hayatta kalma sinyallerini keser</a:t>
            </a:r>
            <a:r>
              <a:rPr>
                <a:latin typeface="Chalkboard SE Regular"/>
                <a:ea typeface="Chalkboard SE Regular"/>
                <a:cs typeface="Chalkboard SE Regular"/>
                <a:sym typeface="Chalkboard SE Regular"/>
              </a:rPr>
              <a:t> ve programlanmış hücre ölümünü (apoptoz) kolaylaştırır</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Title 1"/>
          <p:cNvSpPr txBox="1">
            <a:spLocks noGrp="1"/>
          </p:cNvSpPr>
          <p:nvPr>
            <p:ph type="title"/>
          </p:nvPr>
        </p:nvSpPr>
        <p:spPr>
          <a:xfrm>
            <a:off x="1981200" y="274637"/>
            <a:ext cx="8229600" cy="1143004"/>
          </a:xfrm>
          <a:prstGeom prst="rect">
            <a:avLst/>
          </a:prstGeom>
        </p:spPr>
        <p:txBody>
          <a:bodyPr/>
          <a:lstStyle>
            <a:lvl1pPr>
              <a:defRPr sz="3200"/>
            </a:lvl1pPr>
          </a:lstStyle>
          <a:p>
            <a:r>
              <a:t>İbrutinib İntolerası “Gerçek Yaşam Verisi”</a:t>
            </a:r>
          </a:p>
        </p:txBody>
      </p:sp>
      <p:sp>
        <p:nvSpPr>
          <p:cNvPr id="835" name="Text Box 4"/>
          <p:cNvSpPr txBox="1"/>
          <p:nvPr/>
        </p:nvSpPr>
        <p:spPr>
          <a:xfrm>
            <a:off x="2050994" y="6414732"/>
            <a:ext cx="8725891"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tabLst>
                <a:tab pos="723900" algn="l"/>
                <a:tab pos="1447800" algn="l"/>
                <a:tab pos="2171700" algn="l"/>
                <a:tab pos="2895600" algn="l"/>
                <a:tab pos="3619500" algn="l"/>
              </a:tabLst>
              <a:defRPr sz="1200">
                <a:solidFill>
                  <a:srgbClr val="455560"/>
                </a:solidFill>
                <a:latin typeface="+mj-lt"/>
                <a:ea typeface="+mj-ea"/>
                <a:cs typeface="+mj-cs"/>
                <a:sym typeface="Calibri"/>
              </a:defRPr>
            </a:lvl1pPr>
          </a:lstStyle>
          <a:p>
            <a:r>
              <a:t>Mato. Haematologica. 2018;103:874.</a:t>
            </a:r>
          </a:p>
        </p:txBody>
      </p:sp>
      <p:sp>
        <p:nvSpPr>
          <p:cNvPr id="836" name="Content Placeholder 3"/>
          <p:cNvSpPr txBox="1"/>
          <p:nvPr/>
        </p:nvSpPr>
        <p:spPr>
          <a:xfrm>
            <a:off x="1952596" y="1500174"/>
            <a:ext cx="7858181" cy="714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lnSpc>
                <a:spcPct val="80000"/>
              </a:lnSpc>
              <a:spcBef>
                <a:spcPts val="300"/>
              </a:spcBef>
              <a:buSzPct val="100000"/>
              <a:buFont typeface="Arial"/>
              <a:buChar char="•"/>
              <a:defRPr sz="1400">
                <a:latin typeface="+mj-lt"/>
                <a:ea typeface="+mj-ea"/>
                <a:cs typeface="+mj-cs"/>
                <a:sym typeface="Calibri"/>
              </a:defRPr>
            </a:pPr>
            <a:r>
              <a:rPr sz="1400"/>
              <a:t>Çok merkezli, retrospektif analiz</a:t>
            </a:r>
            <a:endParaRPr sz="2000"/>
          </a:p>
          <a:p>
            <a:pPr marL="342900" indent="-342900">
              <a:lnSpc>
                <a:spcPct val="80000"/>
              </a:lnSpc>
              <a:spcBef>
                <a:spcPts val="300"/>
              </a:spcBef>
              <a:buSzPct val="100000"/>
              <a:buFont typeface="Arial"/>
              <a:buChar char="•"/>
              <a:defRPr sz="1400">
                <a:latin typeface="+mj-lt"/>
                <a:ea typeface="+mj-ea"/>
                <a:cs typeface="+mj-cs"/>
                <a:sym typeface="Calibri"/>
              </a:defRPr>
            </a:pPr>
            <a:r>
              <a:rPr sz="1400"/>
              <a:t>Rutin klinik (n: 546 %88) ve Klinik çalışma verileri (n=60)= (N = 616)</a:t>
            </a:r>
            <a:endParaRPr sz="2000"/>
          </a:p>
          <a:p>
            <a:pPr marL="342900" indent="-342900">
              <a:lnSpc>
                <a:spcPct val="80000"/>
              </a:lnSpc>
              <a:spcBef>
                <a:spcPts val="300"/>
              </a:spcBef>
              <a:buSzPct val="100000"/>
              <a:buFont typeface="Arial"/>
              <a:buChar char="•"/>
              <a:defRPr sz="1400">
                <a:latin typeface="+mj-lt"/>
                <a:ea typeface="+mj-ea"/>
                <a:cs typeface="+mj-cs"/>
                <a:sym typeface="Calibri"/>
              </a:defRPr>
            </a:pPr>
            <a:r>
              <a:rPr sz="1400"/>
              <a:t>İlk sıra tedavide 80 olgu, relaps olan 536 olgu</a:t>
            </a:r>
          </a:p>
        </p:txBody>
      </p:sp>
      <p:sp>
        <p:nvSpPr>
          <p:cNvPr id="837" name="Title 1"/>
          <p:cNvSpPr txBox="1"/>
          <p:nvPr/>
        </p:nvSpPr>
        <p:spPr>
          <a:xfrm>
            <a:off x="1676400" y="2204082"/>
            <a:ext cx="3753665" cy="2000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defRPr sz="2000" b="1">
                <a:solidFill>
                  <a:srgbClr val="E1471D"/>
                </a:solidFill>
                <a:latin typeface="+mj-lt"/>
                <a:ea typeface="+mj-ea"/>
                <a:cs typeface="+mj-cs"/>
                <a:sym typeface="Calibri"/>
              </a:defRPr>
            </a:pPr>
            <a:r>
              <a:rPr sz="2000"/>
              <a:t>İlaç kesilme oranı: </a:t>
            </a:r>
            <a:endParaRPr sz="4400"/>
          </a:p>
          <a:p>
            <a:pPr>
              <a:buSzPct val="100000"/>
              <a:buFont typeface="Arial"/>
              <a:buChar char="•"/>
              <a:defRPr sz="2000" b="1">
                <a:latin typeface="+mj-lt"/>
                <a:ea typeface="+mj-ea"/>
                <a:cs typeface="+mj-cs"/>
                <a:sym typeface="Calibri"/>
              </a:defRPr>
            </a:pPr>
            <a:r>
              <a:rPr/>
              <a:t>Medyan</a:t>
            </a:r>
            <a:r>
              <a:rPr sz="2000"/>
              <a:t> 17 aylık izlemde %41</a:t>
            </a:r>
            <a:endParaRPr sz="4400">
              <a:solidFill>
                <a:srgbClr val="E1471D"/>
              </a:solidFill>
            </a:endParaRPr>
          </a:p>
          <a:p>
            <a:pPr>
              <a:defRPr sz="2000" b="1">
                <a:solidFill>
                  <a:srgbClr val="E1471D"/>
                </a:solidFill>
                <a:latin typeface="+mj-lt"/>
                <a:ea typeface="+mj-ea"/>
                <a:cs typeface="+mj-cs"/>
                <a:sym typeface="Calibri"/>
              </a:defRPr>
            </a:pPr>
            <a:endParaRPr sz="4400"/>
          </a:p>
          <a:p>
            <a:pPr>
              <a:buSzPct val="100000"/>
              <a:buFont typeface="Arial"/>
              <a:buChar char="•"/>
              <a:defRPr sz="2000" b="1">
                <a:solidFill>
                  <a:srgbClr val="E1471D"/>
                </a:solidFill>
                <a:latin typeface="+mj-lt"/>
                <a:ea typeface="+mj-ea"/>
                <a:cs typeface="+mj-cs"/>
                <a:sym typeface="Calibri"/>
              </a:defRPr>
            </a:pPr>
            <a:r>
              <a:rPr sz="2000"/>
              <a:t>Toksisite %50</a:t>
            </a:r>
            <a:endParaRPr sz="4400"/>
          </a:p>
          <a:p>
            <a:pPr>
              <a:buSzPct val="100000"/>
              <a:buFont typeface="Arial"/>
              <a:buChar char="•"/>
              <a:defRPr sz="2000" b="1">
                <a:solidFill>
                  <a:srgbClr val="E1471D"/>
                </a:solidFill>
                <a:latin typeface="+mj-lt"/>
                <a:ea typeface="+mj-ea"/>
                <a:cs typeface="+mj-cs"/>
                <a:sym typeface="Calibri"/>
              </a:defRPr>
            </a:pPr>
            <a:r>
              <a:rPr sz="2000"/>
              <a:t>Hastalık progresyonu %10-20</a:t>
            </a:r>
          </a:p>
        </p:txBody>
      </p:sp>
      <p:graphicFrame>
        <p:nvGraphicFramePr>
          <p:cNvPr id="838" name="Table 8"/>
          <p:cNvGraphicFramePr/>
          <p:nvPr/>
        </p:nvGraphicFramePr>
        <p:xfrm>
          <a:off x="5414953" y="3016704"/>
          <a:ext cx="5238745" cy="2357456"/>
        </p:xfrm>
        <a:graphic>
          <a:graphicData uri="http://schemas.openxmlformats.org/drawingml/2006/table">
            <a:tbl>
              <a:tblPr firstRow="1" bandRow="1">
                <a:tableStyleId>{4C3C2611-4C71-4FC5-86AE-919BDF0F9419}</a:tableStyleId>
              </a:tblPr>
              <a:tblGrid>
                <a:gridCol w="2619372">
                  <a:extLst>
                    <a:ext uri="{9D8B030D-6E8A-4147-A177-3AD203B41FA5}">
                      <a16:colId xmlns:a16="http://schemas.microsoft.com/office/drawing/2014/main" val="20000"/>
                    </a:ext>
                  </a:extLst>
                </a:gridCol>
                <a:gridCol w="2619372">
                  <a:extLst>
                    <a:ext uri="{9D8B030D-6E8A-4147-A177-3AD203B41FA5}">
                      <a16:colId xmlns:a16="http://schemas.microsoft.com/office/drawing/2014/main" val="20001"/>
                    </a:ext>
                  </a:extLst>
                </a:gridCol>
              </a:tblGrid>
              <a:tr h="356359">
                <a:tc gridSpan="2">
                  <a:txBody>
                    <a:bodyPr/>
                    <a:lstStyle/>
                    <a:p>
                      <a:pPr algn="ctr">
                        <a:defRPr sz="1800" b="0">
                          <a:solidFill>
                            <a:srgbClr val="000000"/>
                          </a:solidFill>
                        </a:defRPr>
                      </a:pPr>
                      <a:r>
                        <a:rPr b="1">
                          <a:solidFill>
                            <a:srgbClr val="FFFFFF"/>
                          </a:solidFill>
                        </a:rPr>
                        <a:t>Kesilme Nedenleri (%)</a:t>
                      </a:r>
                    </a:p>
                  </a:txBody>
                  <a:tcPr marL="45720" marR="45720" horzOverflow="overflow">
                    <a:lnL w="12700">
                      <a:miter lim="400000"/>
                    </a:lnL>
                    <a:lnR w="12700">
                      <a:miter lim="400000"/>
                    </a:lnR>
                    <a:lnT w="12700">
                      <a:miter lim="400000"/>
                    </a:lnT>
                    <a:lnB w="12700">
                      <a:miter lim="400000"/>
                    </a:lnB>
                    <a:solidFill>
                      <a:schemeClr val="accent6"/>
                    </a:solidFill>
                  </a:tcPr>
                </a:tc>
                <a:tc hMerge="1">
                  <a:txBody>
                    <a:bodyPr/>
                    <a:lstStyle/>
                    <a:p>
                      <a:endParaRPr lang="tr-TR"/>
                    </a:p>
                  </a:txBody>
                  <a:tcPr/>
                </a:tc>
                <a:extLst>
                  <a:ext uri="{0D108BD9-81ED-4DB2-BD59-A6C34878D82A}">
                    <a16:rowId xmlns:a16="http://schemas.microsoft.com/office/drawing/2014/main" val="10000"/>
                  </a:ext>
                </a:extLst>
              </a:tr>
              <a:tr h="333516">
                <a:tc>
                  <a:txBody>
                    <a:bodyPr/>
                    <a:lstStyle/>
                    <a:p>
                      <a:pPr algn="ctr">
                        <a:defRPr sz="1800"/>
                      </a:pPr>
                      <a:r>
                        <a:rPr b="1"/>
                        <a:t>Birinci Basamak </a:t>
                      </a:r>
                    </a:p>
                  </a:txBody>
                  <a:tcPr marL="45720" marR="45720" horzOverflow="overflow">
                    <a:lnL w="12700">
                      <a:miter lim="400000"/>
                    </a:lnL>
                    <a:lnR w="12700">
                      <a:miter lim="400000"/>
                    </a:lnR>
                    <a:lnT w="12700">
                      <a:miter lim="400000"/>
                    </a:lnT>
                    <a:lnB w="12700">
                      <a:miter lim="400000"/>
                    </a:lnB>
                    <a:solidFill>
                      <a:schemeClr val="accent6"/>
                    </a:solidFill>
                  </a:tcPr>
                </a:tc>
                <a:tc>
                  <a:txBody>
                    <a:bodyPr/>
                    <a:lstStyle/>
                    <a:p>
                      <a:pPr algn="ctr">
                        <a:defRPr sz="1800"/>
                      </a:pPr>
                      <a:r>
                        <a:rPr b="1"/>
                        <a:t>Relaps</a:t>
                      </a:r>
                    </a:p>
                  </a:txBody>
                  <a:tcPr marL="45720" marR="45720" horzOverflow="overflow">
                    <a:lnL w="12700">
                      <a:miter lim="400000"/>
                    </a:lnL>
                    <a:lnR w="12700">
                      <a:miter lim="400000"/>
                    </a:lnR>
                    <a:lnT w="12700">
                      <a:miter lim="400000"/>
                    </a:lnT>
                    <a:lnB w="12700">
                      <a:miter lim="400000"/>
                    </a:lnB>
                    <a:solidFill>
                      <a:schemeClr val="accent6"/>
                    </a:solidFill>
                  </a:tcPr>
                </a:tc>
                <a:extLst>
                  <a:ext uri="{0D108BD9-81ED-4DB2-BD59-A6C34878D82A}">
                    <a16:rowId xmlns:a16="http://schemas.microsoft.com/office/drawing/2014/main" val="10001"/>
                  </a:ext>
                </a:extLst>
              </a:tr>
              <a:tr h="333516">
                <a:tc>
                  <a:txBody>
                    <a:bodyPr/>
                    <a:lstStyle/>
                    <a:p>
                      <a:pPr algn="ctr">
                        <a:defRPr sz="1800"/>
                      </a:pPr>
                      <a:r>
                        <a:rPr>
                          <a:solidFill>
                            <a:srgbClr val="FFFFFF"/>
                          </a:solidFill>
                        </a:rPr>
                        <a:t>Artralji(42)</a:t>
                      </a:r>
                    </a:p>
                  </a:txBody>
                  <a:tcPr marL="45720" marR="45720" horzOverflow="overflow">
                    <a:lnL w="12700">
                      <a:miter lim="400000"/>
                    </a:lnL>
                    <a:lnR w="12700">
                      <a:miter lim="400000"/>
                    </a:lnR>
                    <a:lnT w="12700">
                      <a:miter lim="400000"/>
                    </a:lnT>
                    <a:lnB w="12700">
                      <a:miter lim="400000"/>
                    </a:lnB>
                    <a:solidFill>
                      <a:srgbClr val="1F497D"/>
                    </a:solidFill>
                  </a:tcPr>
                </a:tc>
                <a:tc>
                  <a:txBody>
                    <a:bodyPr/>
                    <a:lstStyle/>
                    <a:p>
                      <a:pPr algn="ctr">
                        <a:defRPr sz="1800"/>
                      </a:pPr>
                      <a:r>
                        <a:rPr>
                          <a:solidFill>
                            <a:srgbClr val="FFFFFF"/>
                          </a:solidFill>
                        </a:rPr>
                        <a:t>Atrial fibrilasyon (12.3)</a:t>
                      </a:r>
                    </a:p>
                  </a:txBody>
                  <a:tcPr marL="45720" marR="45720" horzOverflow="overflow">
                    <a:lnL w="12700">
                      <a:miter lim="400000"/>
                    </a:lnL>
                    <a:lnR w="12700">
                      <a:miter lim="400000"/>
                    </a:lnR>
                    <a:lnT w="12700">
                      <a:miter lim="400000"/>
                    </a:lnT>
                    <a:lnB w="12700">
                      <a:miter lim="400000"/>
                    </a:lnB>
                    <a:solidFill>
                      <a:srgbClr val="1F497D"/>
                    </a:solidFill>
                  </a:tcPr>
                </a:tc>
                <a:extLst>
                  <a:ext uri="{0D108BD9-81ED-4DB2-BD59-A6C34878D82A}">
                    <a16:rowId xmlns:a16="http://schemas.microsoft.com/office/drawing/2014/main" val="10002"/>
                  </a:ext>
                </a:extLst>
              </a:tr>
              <a:tr h="333516">
                <a:tc>
                  <a:txBody>
                    <a:bodyPr/>
                    <a:lstStyle/>
                    <a:p>
                      <a:pPr algn="ctr">
                        <a:defRPr sz="1800"/>
                      </a:pPr>
                      <a:r>
                        <a:rPr>
                          <a:solidFill>
                            <a:srgbClr val="FFFFFF"/>
                          </a:solidFill>
                        </a:rPr>
                        <a:t>Atrial fibrilasyon (25)</a:t>
                      </a:r>
                    </a:p>
                  </a:txBody>
                  <a:tcPr marL="45720" marR="45720" horzOverflow="overflow">
                    <a:lnL w="12700">
                      <a:miter lim="400000"/>
                    </a:lnL>
                    <a:lnR w="12700">
                      <a:miter lim="400000"/>
                    </a:lnR>
                    <a:lnT w="12700">
                      <a:miter lim="400000"/>
                    </a:lnT>
                    <a:lnB w="12700">
                      <a:miter lim="400000"/>
                    </a:lnB>
                    <a:solidFill>
                      <a:srgbClr val="000000"/>
                    </a:solidFill>
                  </a:tcPr>
                </a:tc>
                <a:tc>
                  <a:txBody>
                    <a:bodyPr/>
                    <a:lstStyle/>
                    <a:p>
                      <a:pPr algn="ctr">
                        <a:defRPr sz="1800"/>
                      </a:pPr>
                      <a:r>
                        <a:rPr>
                          <a:solidFill>
                            <a:srgbClr val="FFFFFF"/>
                          </a:solidFill>
                        </a:rPr>
                        <a:t>Enfeksiyon (11)</a:t>
                      </a:r>
                    </a:p>
                  </a:txBody>
                  <a:tcPr marL="45720" marR="45720" horzOverflow="overflow">
                    <a:lnL w="12700">
                      <a:miter lim="400000"/>
                    </a:lnL>
                    <a:lnR w="12700">
                      <a:miter lim="400000"/>
                    </a:lnR>
                    <a:lnT w="12700">
                      <a:miter lim="400000"/>
                    </a:lnT>
                    <a:lnB w="12700">
                      <a:miter lim="400000"/>
                    </a:lnB>
                    <a:solidFill>
                      <a:srgbClr val="000000"/>
                    </a:solidFill>
                  </a:tcPr>
                </a:tc>
                <a:extLst>
                  <a:ext uri="{0D108BD9-81ED-4DB2-BD59-A6C34878D82A}">
                    <a16:rowId xmlns:a16="http://schemas.microsoft.com/office/drawing/2014/main" val="10003"/>
                  </a:ext>
                </a:extLst>
              </a:tr>
              <a:tr h="333516">
                <a:tc>
                  <a:txBody>
                    <a:bodyPr/>
                    <a:lstStyle/>
                    <a:p>
                      <a:pPr algn="ctr">
                        <a:defRPr sz="1800"/>
                      </a:pPr>
                      <a:r>
                        <a:rPr>
                          <a:solidFill>
                            <a:srgbClr val="FFFFFF"/>
                          </a:solidFill>
                        </a:rPr>
                        <a:t>Döküntü (16)</a:t>
                      </a:r>
                    </a:p>
                  </a:txBody>
                  <a:tcPr marL="45720" marR="45720" horzOverflow="overflow">
                    <a:lnL w="12700">
                      <a:miter lim="400000"/>
                    </a:lnL>
                    <a:lnR w="12700">
                      <a:miter lim="400000"/>
                    </a:lnR>
                    <a:lnT w="12700">
                      <a:miter lim="400000"/>
                    </a:lnT>
                    <a:lnB w="12700">
                      <a:miter lim="400000"/>
                    </a:lnB>
                    <a:solidFill>
                      <a:srgbClr val="1F497D"/>
                    </a:solidFill>
                  </a:tcPr>
                </a:tc>
                <a:tc>
                  <a:txBody>
                    <a:bodyPr/>
                    <a:lstStyle/>
                    <a:p>
                      <a:pPr algn="ctr">
                        <a:defRPr sz="1800"/>
                      </a:pPr>
                      <a:r>
                        <a:rPr>
                          <a:solidFill>
                            <a:srgbClr val="FFFFFF"/>
                          </a:solidFill>
                        </a:rPr>
                        <a:t>Pnömonitis (10)</a:t>
                      </a:r>
                    </a:p>
                  </a:txBody>
                  <a:tcPr marL="45720" marR="45720" horzOverflow="overflow">
                    <a:lnL w="12700">
                      <a:miter lim="400000"/>
                    </a:lnL>
                    <a:lnR w="12700">
                      <a:miter lim="400000"/>
                    </a:lnR>
                    <a:lnT w="12700">
                      <a:miter lim="400000"/>
                    </a:lnT>
                    <a:lnB w="12700">
                      <a:miter lim="400000"/>
                    </a:lnB>
                    <a:solidFill>
                      <a:srgbClr val="1F497D"/>
                    </a:solidFill>
                  </a:tcPr>
                </a:tc>
                <a:extLst>
                  <a:ext uri="{0D108BD9-81ED-4DB2-BD59-A6C34878D82A}">
                    <a16:rowId xmlns:a16="http://schemas.microsoft.com/office/drawing/2014/main" val="10004"/>
                  </a:ext>
                </a:extLst>
              </a:tr>
              <a:tr h="333516">
                <a:tc>
                  <a:txBody>
                    <a:bodyPr/>
                    <a:lstStyle/>
                    <a:p>
                      <a:pPr algn="ctr">
                        <a:defRPr sz="1800">
                          <a:solidFill>
                            <a:srgbClr val="FFFFFF"/>
                          </a:solidFill>
                        </a:defRPr>
                      </a:pPr>
                      <a:endParaRPr/>
                    </a:p>
                  </a:txBody>
                  <a:tcPr marL="45720" marR="45720" horzOverflow="overflow">
                    <a:lnL w="12700">
                      <a:miter lim="400000"/>
                    </a:lnL>
                    <a:lnR w="12700">
                      <a:miter lim="400000"/>
                    </a:lnR>
                    <a:lnT w="12700">
                      <a:miter lim="400000"/>
                    </a:lnT>
                    <a:lnB w="12700">
                      <a:miter lim="400000"/>
                    </a:lnB>
                    <a:solidFill>
                      <a:srgbClr val="000000"/>
                    </a:solidFill>
                  </a:tcPr>
                </a:tc>
                <a:tc>
                  <a:txBody>
                    <a:bodyPr/>
                    <a:lstStyle/>
                    <a:p>
                      <a:pPr algn="ctr">
                        <a:defRPr sz="1800"/>
                      </a:pPr>
                      <a:r>
                        <a:rPr>
                          <a:solidFill>
                            <a:srgbClr val="FFFFFF"/>
                          </a:solidFill>
                        </a:rPr>
                        <a:t>Kanama (9)</a:t>
                      </a:r>
                    </a:p>
                  </a:txBody>
                  <a:tcPr marL="45720" marR="45720" horzOverflow="overflow">
                    <a:lnL w="12700">
                      <a:miter lim="400000"/>
                    </a:lnL>
                    <a:lnR w="12700">
                      <a:miter lim="400000"/>
                    </a:lnR>
                    <a:lnT w="12700">
                      <a:miter lim="400000"/>
                    </a:lnT>
                    <a:lnB w="12700">
                      <a:miter lim="400000"/>
                    </a:lnB>
                    <a:solidFill>
                      <a:srgbClr val="000000"/>
                    </a:solidFill>
                  </a:tcPr>
                </a:tc>
                <a:extLst>
                  <a:ext uri="{0D108BD9-81ED-4DB2-BD59-A6C34878D82A}">
                    <a16:rowId xmlns:a16="http://schemas.microsoft.com/office/drawing/2014/main" val="10005"/>
                  </a:ext>
                </a:extLst>
              </a:tr>
              <a:tr h="333516">
                <a:tc>
                  <a:txBody>
                    <a:bodyPr/>
                    <a:lstStyle/>
                    <a:p>
                      <a:pPr algn="ctr">
                        <a:defRPr sz="1800">
                          <a:solidFill>
                            <a:srgbClr val="FFFFFF"/>
                          </a:solidFill>
                        </a:defRPr>
                      </a:pPr>
                      <a:endParaRPr/>
                    </a:p>
                  </a:txBody>
                  <a:tcPr marL="45720" marR="45720" horzOverflow="overflow">
                    <a:lnL w="12700">
                      <a:miter lim="400000"/>
                    </a:lnL>
                    <a:lnR w="12700">
                      <a:miter lim="400000"/>
                    </a:lnR>
                    <a:lnT w="12700">
                      <a:miter lim="400000"/>
                    </a:lnT>
                    <a:lnB w="12700">
                      <a:miter lim="400000"/>
                    </a:lnB>
                    <a:solidFill>
                      <a:srgbClr val="1F497D"/>
                    </a:solidFill>
                  </a:tcPr>
                </a:tc>
                <a:tc>
                  <a:txBody>
                    <a:bodyPr/>
                    <a:lstStyle/>
                    <a:p>
                      <a:pPr algn="ctr">
                        <a:defRPr sz="1800"/>
                      </a:pPr>
                      <a:r>
                        <a:rPr>
                          <a:solidFill>
                            <a:srgbClr val="FFFFFF"/>
                          </a:solidFill>
                        </a:rPr>
                        <a:t>Diyare (7)</a:t>
                      </a:r>
                    </a:p>
                  </a:txBody>
                  <a:tcPr marL="45720" marR="45720" horzOverflow="overflow">
                    <a:lnL w="12700">
                      <a:miter lim="400000"/>
                    </a:lnL>
                    <a:lnR w="12700">
                      <a:miter lim="400000"/>
                    </a:lnR>
                    <a:lnT w="12700">
                      <a:miter lim="400000"/>
                    </a:lnT>
                    <a:lnB w="12700">
                      <a:miter lim="400000"/>
                    </a:lnB>
                    <a:solidFill>
                      <a:srgbClr val="1F497D"/>
                    </a:solidFill>
                  </a:tcPr>
                </a:tc>
                <a:extLst>
                  <a:ext uri="{0D108BD9-81ED-4DB2-BD59-A6C34878D82A}">
                    <a16:rowId xmlns:a16="http://schemas.microsoft.com/office/drawing/2014/main" val="10006"/>
                  </a:ext>
                </a:extLst>
              </a:tr>
            </a:tbl>
          </a:graphicData>
        </a:graphic>
      </p:graphicFrame>
      <p:sp>
        <p:nvSpPr>
          <p:cNvPr id="839" name="İbrutinib ile %4-26 oranında Y.E ilişkili ilaç kesilmesi"/>
          <p:cNvSpPr txBox="1"/>
          <p:nvPr/>
        </p:nvSpPr>
        <p:spPr>
          <a:xfrm>
            <a:off x="1859913" y="5567682"/>
            <a:ext cx="4885308"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mj-lt"/>
                <a:ea typeface="+mj-ea"/>
                <a:cs typeface="+mj-cs"/>
                <a:sym typeface="Calibri"/>
              </a:defRPr>
            </a:pPr>
            <a:endParaRPr/>
          </a:p>
          <a:p>
            <a:pPr>
              <a:defRPr>
                <a:latin typeface="+mj-lt"/>
                <a:ea typeface="+mj-ea"/>
                <a:cs typeface="+mj-cs"/>
                <a:sym typeface="Calibri"/>
              </a:defRPr>
            </a:pPr>
            <a:r>
              <a:t>İbrutinib ile %4-26 oranında Y.E ilişkili ilaç kesilmesi</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1 Başlık"/>
          <p:cNvSpPr txBox="1">
            <a:spLocks noGrp="1"/>
          </p:cNvSpPr>
          <p:nvPr>
            <p:ph type="title"/>
          </p:nvPr>
        </p:nvSpPr>
        <p:spPr>
          <a:xfrm>
            <a:off x="1981200" y="397494"/>
            <a:ext cx="8229601" cy="638351"/>
          </a:xfrm>
          <a:prstGeom prst="rect">
            <a:avLst/>
          </a:prstGeom>
          <a:solidFill>
            <a:schemeClr val="accent2"/>
          </a:solidFill>
          <a:ln w="25400">
            <a:solidFill>
              <a:srgbClr val="8C3A38"/>
            </a:solidFill>
            <a:round/>
          </a:ln>
          <a:effectLst>
            <a:outerShdw blurRad="38100" dist="23000" dir="5400000" rotWithShape="0">
              <a:srgbClr val="000000">
                <a:alpha val="35000"/>
              </a:srgbClr>
            </a:outerShdw>
          </a:effectLst>
        </p:spPr>
        <p:txBody>
          <a:bodyPr/>
          <a:lstStyle>
            <a:lvl1pPr algn="l" defTabSz="886966">
              <a:defRPr sz="1700">
                <a:solidFill>
                  <a:srgbClr val="FFFFFF"/>
                </a:solidFill>
                <a:latin typeface="+mn-lt"/>
                <a:ea typeface="+mn-ea"/>
                <a:cs typeface="+mn-cs"/>
                <a:sym typeface="Helvetica"/>
              </a:defRPr>
            </a:lvl1pPr>
          </a:lstStyle>
          <a:p>
            <a:r>
              <a:t>ACE-CL-208: İbrutinib İntoleransı varsa Acalabrutinib ardışık kullanımı : Güvenilir ve Emniyetli</a:t>
            </a:r>
          </a:p>
        </p:txBody>
      </p:sp>
      <p:sp>
        <p:nvSpPr>
          <p:cNvPr id="842" name="2 İçerik Yer Tutucusu"/>
          <p:cNvSpPr txBox="1">
            <a:spLocks noGrp="1"/>
          </p:cNvSpPr>
          <p:nvPr>
            <p:ph type="body" sz="quarter" idx="1"/>
          </p:nvPr>
        </p:nvSpPr>
        <p:spPr>
          <a:xfrm>
            <a:off x="1893444" y="1600200"/>
            <a:ext cx="3145659" cy="2384303"/>
          </a:xfrm>
          <a:prstGeom prst="rect">
            <a:avLst/>
          </a:prstGeom>
          <a:solidFill>
            <a:srgbClr val="DDDDDD"/>
          </a:solidFill>
        </p:spPr>
        <p:txBody>
          <a:bodyPr/>
          <a:lstStyle/>
          <a:p>
            <a:pPr marL="156019" indent="-156019" defTabSz="832102">
              <a:spcBef>
                <a:spcPts val="300"/>
              </a:spcBef>
              <a:defRPr sz="1400">
                <a:latin typeface="Chalkboard SE Regular"/>
                <a:ea typeface="Chalkboard SE Regular"/>
                <a:cs typeface="Chalkboard SE Regular"/>
                <a:sym typeface="Chalkboard SE Regular"/>
              </a:defRPr>
            </a:pPr>
            <a:r>
              <a:t>İbrutinib intoleransı olan olgularda ACA etkili ve güvenilir bir alternatif</a:t>
            </a:r>
          </a:p>
          <a:p>
            <a:pPr marL="156019" indent="-156019" defTabSz="832102">
              <a:spcBef>
                <a:spcPts val="300"/>
              </a:spcBef>
              <a:defRPr sz="1400">
                <a:latin typeface="Chalkboard SE Regular"/>
                <a:ea typeface="Chalkboard SE Regular"/>
                <a:cs typeface="Chalkboard SE Regular"/>
                <a:sym typeface="Chalkboard SE Regular"/>
              </a:defRPr>
            </a:pPr>
            <a:r>
              <a:t>N:60, Mediyan yaş:69,5</a:t>
            </a:r>
          </a:p>
          <a:p>
            <a:pPr marL="156019" indent="-156019" defTabSz="832102">
              <a:spcBef>
                <a:spcPts val="300"/>
              </a:spcBef>
              <a:defRPr sz="1400">
                <a:latin typeface="Chalkboard SE Regular"/>
                <a:ea typeface="Chalkboard SE Regular"/>
                <a:cs typeface="Chalkboard SE Regular"/>
                <a:sym typeface="Chalkboard SE Regular"/>
              </a:defRPr>
            </a:pPr>
            <a:r>
              <a:t>%30; 2 sıra tedavi almış, %28 17 p del</a:t>
            </a:r>
          </a:p>
          <a:p>
            <a:pPr marL="156019" indent="-156019" defTabSz="832102">
              <a:spcBef>
                <a:spcPts val="300"/>
              </a:spcBef>
              <a:defRPr sz="1400">
                <a:latin typeface="Chalkboard SE Regular"/>
                <a:ea typeface="Chalkboard SE Regular"/>
                <a:cs typeface="Chalkboard SE Regular"/>
                <a:sym typeface="Chalkboard SE Regular"/>
              </a:defRPr>
            </a:pPr>
            <a:r>
              <a:t>Medyan 35 ay izlem</a:t>
            </a:r>
          </a:p>
          <a:p>
            <a:pPr marL="156019" indent="-156019" defTabSz="832102">
              <a:spcBef>
                <a:spcPts val="300"/>
              </a:spcBef>
              <a:defRPr sz="1400">
                <a:latin typeface="Chalkboard SE Regular"/>
                <a:ea typeface="Chalkboard SE Regular"/>
                <a:cs typeface="Chalkboard SE Regular"/>
                <a:sym typeface="Chalkboard SE Regular"/>
              </a:defRPr>
            </a:pPr>
            <a:r>
              <a:t>Toplam yanıt oranı %73 (en az PR)</a:t>
            </a:r>
          </a:p>
        </p:txBody>
      </p:sp>
      <p:pic>
        <p:nvPicPr>
          <p:cNvPr id="843" name="Picture 2" descr="Picture 2"/>
          <p:cNvPicPr>
            <a:picLocks noChangeAspect="1"/>
          </p:cNvPicPr>
          <p:nvPr/>
        </p:nvPicPr>
        <p:blipFill>
          <a:blip r:embed="rId2">
            <a:extLst/>
          </a:blip>
          <a:stretch>
            <a:fillRect/>
          </a:stretch>
        </p:blipFill>
        <p:spPr>
          <a:xfrm>
            <a:off x="5040745" y="1417357"/>
            <a:ext cx="5394608" cy="2152663"/>
          </a:xfrm>
          <a:prstGeom prst="rect">
            <a:avLst/>
          </a:prstGeom>
          <a:ln w="12700">
            <a:miter lim="400000"/>
          </a:ln>
        </p:spPr>
      </p:pic>
      <p:pic>
        <p:nvPicPr>
          <p:cNvPr id="844" name="Picture 3" descr="Picture 3"/>
          <p:cNvPicPr>
            <a:picLocks noChangeAspect="1"/>
          </p:cNvPicPr>
          <p:nvPr/>
        </p:nvPicPr>
        <p:blipFill>
          <a:blip r:embed="rId3">
            <a:extLst/>
          </a:blip>
          <a:stretch>
            <a:fillRect/>
          </a:stretch>
        </p:blipFill>
        <p:spPr>
          <a:xfrm>
            <a:off x="1952596" y="4071943"/>
            <a:ext cx="7996271" cy="2092489"/>
          </a:xfrm>
          <a:prstGeom prst="rect">
            <a:avLst/>
          </a:prstGeom>
          <a:ln w="12700">
            <a:miter lim="400000"/>
          </a:ln>
        </p:spPr>
      </p:pic>
      <p:sp>
        <p:nvSpPr>
          <p:cNvPr id="845" name="Footer Placeholder 2"/>
          <p:cNvSpPr txBox="1"/>
          <p:nvPr/>
        </p:nvSpPr>
        <p:spPr>
          <a:xfrm>
            <a:off x="1981329" y="6238138"/>
            <a:ext cx="822221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p>
            <a:pPr>
              <a:defRPr sz="1200">
                <a:solidFill>
                  <a:srgbClr val="455560"/>
                </a:solidFill>
                <a:latin typeface="+mj-lt"/>
                <a:ea typeface="+mj-ea"/>
                <a:cs typeface="+mj-cs"/>
                <a:sym typeface="Calibri"/>
              </a:defRPr>
            </a:pPr>
            <a:endParaRPr sz="1200"/>
          </a:p>
          <a:p>
            <a:pPr>
              <a:defRPr sz="1200">
                <a:solidFill>
                  <a:srgbClr val="455560"/>
                </a:solidFill>
                <a:latin typeface="+mj-lt"/>
                <a:ea typeface="+mj-ea"/>
                <a:cs typeface="+mj-cs"/>
                <a:sym typeface="Calibri"/>
              </a:defRPr>
            </a:pPr>
            <a:r>
              <a:rPr sz="1200"/>
              <a:t>Rogers. Haematologica. 2021;106:2364.</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1 Başlık"/>
          <p:cNvSpPr txBox="1">
            <a:spLocks noGrp="1"/>
          </p:cNvSpPr>
          <p:nvPr>
            <p:ph type="title"/>
          </p:nvPr>
        </p:nvSpPr>
        <p:spPr>
          <a:xfrm>
            <a:off x="1730495" y="-81204"/>
            <a:ext cx="8229601" cy="1143007"/>
          </a:xfrm>
          <a:prstGeom prst="rect">
            <a:avLst/>
          </a:prstGeom>
        </p:spPr>
        <p:txBody>
          <a:bodyPr/>
          <a:lstStyle/>
          <a:p>
            <a:pPr defTabSz="512062">
              <a:defRPr sz="1400" b="1"/>
            </a:pPr>
            <a:r>
              <a:t/>
            </a:r>
            <a:br/>
            <a:r>
              <a:t/>
            </a:r>
            <a:br/>
            <a:r>
              <a:t>R/R B hücreli maligniteler için İbrutinib ve Acalabrutinib intoleransında Zanubrutinib etkinliği</a:t>
            </a:r>
            <a:br/>
            <a:endParaRPr/>
          </a:p>
        </p:txBody>
      </p:sp>
      <p:sp>
        <p:nvSpPr>
          <p:cNvPr id="848" name="2 İçerik Yer Tutucusu"/>
          <p:cNvSpPr txBox="1">
            <a:spLocks noGrp="1"/>
          </p:cNvSpPr>
          <p:nvPr>
            <p:ph type="body" sz="quarter" idx="1"/>
          </p:nvPr>
        </p:nvSpPr>
        <p:spPr>
          <a:xfrm>
            <a:off x="2874713" y="3506575"/>
            <a:ext cx="5545764" cy="2133970"/>
          </a:xfrm>
          <a:prstGeom prst="rect">
            <a:avLst/>
          </a:prstGeom>
          <a:solidFill>
            <a:srgbClr val="DDDDDD"/>
          </a:solidFill>
        </p:spPr>
        <p:txBody>
          <a:bodyPr/>
          <a:lstStyle/>
          <a:p>
            <a:pPr marL="171450" indent="-171450">
              <a:spcBef>
                <a:spcPts val="400"/>
              </a:spcBef>
              <a:defRPr sz="1600">
                <a:latin typeface="Chalkboard SE Regular"/>
                <a:ea typeface="Chalkboard SE Regular"/>
                <a:cs typeface="Chalkboard SE Regular"/>
                <a:sym typeface="Chalkboard SE Regular"/>
              </a:defRPr>
            </a:pPr>
            <a:r>
              <a:t>Faz 2</a:t>
            </a:r>
            <a:endParaRPr sz="1800"/>
          </a:p>
          <a:p>
            <a:pPr marL="171450" indent="-171450">
              <a:spcBef>
                <a:spcPts val="400"/>
              </a:spcBef>
              <a:defRPr sz="1600">
                <a:latin typeface="Chalkboard SE Regular"/>
                <a:ea typeface="Chalkboard SE Regular"/>
                <a:cs typeface="Chalkboard SE Regular"/>
                <a:sym typeface="Chalkboard SE Regular"/>
              </a:defRPr>
            </a:pPr>
            <a:r>
              <a:t>N:67, n:57 ibrutinib ya da acalabrutinib, 10 ACA+İBR intolerans</a:t>
            </a:r>
            <a:endParaRPr sz="1800"/>
          </a:p>
          <a:p>
            <a:pPr marL="171450" indent="-171450">
              <a:spcBef>
                <a:spcPts val="400"/>
              </a:spcBef>
              <a:defRPr sz="1600">
                <a:latin typeface="Chalkboard SE Regular"/>
                <a:ea typeface="Chalkboard SE Regular"/>
                <a:cs typeface="Chalkboard SE Regular"/>
                <a:sym typeface="Chalkboard SE Regular"/>
              </a:defRPr>
            </a:pPr>
            <a:r>
              <a:t>Medyan 12 ay izlem, toplam yanıt %64</a:t>
            </a:r>
            <a:endParaRPr sz="1800"/>
          </a:p>
          <a:p>
            <a:pPr marL="171450" indent="-171450">
              <a:spcBef>
                <a:spcPts val="400"/>
              </a:spcBef>
              <a:defRPr sz="1600">
                <a:latin typeface="Chalkboard SE Regular"/>
                <a:ea typeface="Chalkboard SE Regular"/>
                <a:cs typeface="Chalkboard SE Regular"/>
                <a:sym typeface="Chalkboard SE Regular"/>
              </a:defRPr>
            </a:pPr>
            <a:r>
              <a:t>Yüksek dereceli Y.E. Yok</a:t>
            </a:r>
            <a:endParaRPr sz="1800"/>
          </a:p>
          <a:p>
            <a:pPr marL="171450" indent="-171450">
              <a:spcBef>
                <a:spcPts val="400"/>
              </a:spcBef>
              <a:defRPr sz="1600">
                <a:latin typeface="Chalkboard SE Regular"/>
                <a:ea typeface="Chalkboard SE Regular"/>
                <a:cs typeface="Chalkboard SE Regular"/>
                <a:sym typeface="Chalkboard SE Regular"/>
              </a:defRPr>
            </a:pPr>
            <a:r>
              <a:t>Tedavi ilişkili ölüm izlenmedi </a:t>
            </a:r>
          </a:p>
        </p:txBody>
      </p:sp>
      <p:sp>
        <p:nvSpPr>
          <p:cNvPr id="849" name="Text Box 15"/>
          <p:cNvSpPr txBox="1"/>
          <p:nvPr/>
        </p:nvSpPr>
        <p:spPr>
          <a:xfrm>
            <a:off x="6675153" y="6522345"/>
            <a:ext cx="5773026"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1200" spc="-10">
                <a:solidFill>
                  <a:srgbClr val="455560"/>
                </a:solidFill>
                <a:latin typeface="+mj-lt"/>
                <a:ea typeface="+mj-ea"/>
                <a:cs typeface="+mj-cs"/>
                <a:sym typeface="Calibri"/>
              </a:defRPr>
            </a:lvl1pPr>
          </a:lstStyle>
          <a:p>
            <a:r>
              <a:t>Shadman. Lancet Haematol. 2022;S2352. </a:t>
            </a:r>
          </a:p>
        </p:txBody>
      </p:sp>
      <p:pic>
        <p:nvPicPr>
          <p:cNvPr id="850" name="Picture 3" descr="Picture 3"/>
          <p:cNvPicPr>
            <a:picLocks noChangeAspect="1"/>
          </p:cNvPicPr>
          <p:nvPr/>
        </p:nvPicPr>
        <p:blipFill>
          <a:blip r:embed="rId2">
            <a:extLst/>
          </a:blip>
          <a:stretch>
            <a:fillRect/>
          </a:stretch>
        </p:blipFill>
        <p:spPr>
          <a:xfrm>
            <a:off x="2679322" y="1187620"/>
            <a:ext cx="4752720" cy="170033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1 Başlık"/>
          <p:cNvSpPr txBox="1">
            <a:spLocks noGrp="1"/>
          </p:cNvSpPr>
          <p:nvPr>
            <p:ph type="title"/>
          </p:nvPr>
        </p:nvSpPr>
        <p:spPr>
          <a:xfrm>
            <a:off x="2872890" y="464686"/>
            <a:ext cx="5481383" cy="504491"/>
          </a:xfrm>
          <a:prstGeom prst="rect">
            <a:avLst/>
          </a:prstGeom>
        </p:spPr>
        <p:txBody>
          <a:bodyPr>
            <a:normAutofit fontScale="90000"/>
          </a:bodyPr>
          <a:lstStyle>
            <a:lvl1pPr>
              <a:defRPr sz="2800" b="1"/>
            </a:lvl1pPr>
          </a:lstStyle>
          <a:p>
            <a:r>
              <a:t>BTK inhibitör direnci</a:t>
            </a:r>
          </a:p>
        </p:txBody>
      </p:sp>
      <p:sp>
        <p:nvSpPr>
          <p:cNvPr id="853" name="2 İçerik Yer Tutucusu"/>
          <p:cNvSpPr txBox="1">
            <a:spLocks noGrp="1"/>
          </p:cNvSpPr>
          <p:nvPr>
            <p:ph type="body" sz="quarter" idx="1"/>
          </p:nvPr>
        </p:nvSpPr>
        <p:spPr>
          <a:xfrm>
            <a:off x="2090737" y="1185652"/>
            <a:ext cx="8010526" cy="1538020"/>
          </a:xfrm>
          <a:prstGeom prst="rect">
            <a:avLst/>
          </a:prstGeom>
        </p:spPr>
        <p:txBody>
          <a:bodyPr/>
          <a:lstStyle/>
          <a:p>
            <a:pPr>
              <a:lnSpc>
                <a:spcPct val="90000"/>
              </a:lnSpc>
              <a:defRPr sz="1800"/>
            </a:pPr>
            <a:r>
              <a:t>BTK inhibitörü direnci, en sık </a:t>
            </a:r>
            <a:r>
              <a:rPr i="1"/>
              <a:t>BTK </a:t>
            </a:r>
            <a:r>
              <a:t>C481 (en sık) ve PLCG2 mutasyonları ile ilişkili</a:t>
            </a:r>
          </a:p>
          <a:p>
            <a:pPr>
              <a:lnSpc>
                <a:spcPct val="90000"/>
              </a:lnSpc>
              <a:defRPr sz="1800"/>
            </a:pPr>
            <a:r>
              <a:t>BRUIN trial : Önceden Tedavi Edilmiş KLL/SLL için Pirtobrutinib (LOXO-305)</a:t>
            </a:r>
          </a:p>
          <a:p>
            <a:pPr>
              <a:lnSpc>
                <a:spcPct val="90000"/>
              </a:lnSpc>
              <a:defRPr sz="1800"/>
            </a:pPr>
            <a:r>
              <a:t>Faz1-2 doz eskalasyon çalışmasında </a:t>
            </a:r>
            <a:r>
              <a:rPr i="1"/>
              <a:t>BTK </a:t>
            </a:r>
            <a:r>
              <a:t>C481 mutasyonlarda etkili</a:t>
            </a:r>
          </a:p>
        </p:txBody>
      </p:sp>
      <p:sp>
        <p:nvSpPr>
          <p:cNvPr id="854" name="Text Box 11"/>
          <p:cNvSpPr txBox="1"/>
          <p:nvPr/>
        </p:nvSpPr>
        <p:spPr>
          <a:xfrm>
            <a:off x="1961198" y="6385996"/>
            <a:ext cx="8010526"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1200">
                <a:solidFill>
                  <a:srgbClr val="455560"/>
                </a:solidFill>
                <a:latin typeface="+mj-lt"/>
                <a:ea typeface="+mj-ea"/>
                <a:cs typeface="+mj-cs"/>
                <a:sym typeface="Calibri"/>
              </a:defRPr>
            </a:lvl1pPr>
          </a:lstStyle>
          <a:p>
            <a:r>
              <a:t>Mato. EHA 2022. Abstr S147.</a:t>
            </a:r>
          </a:p>
        </p:txBody>
      </p:sp>
      <p:pic>
        <p:nvPicPr>
          <p:cNvPr id="855" name="Görüntü" descr="Görüntü"/>
          <p:cNvPicPr>
            <a:picLocks noChangeAspect="1"/>
          </p:cNvPicPr>
          <p:nvPr/>
        </p:nvPicPr>
        <p:blipFill>
          <a:blip r:embed="rId2">
            <a:extLst/>
          </a:blip>
          <a:stretch>
            <a:fillRect/>
          </a:stretch>
        </p:blipFill>
        <p:spPr>
          <a:xfrm>
            <a:off x="4270027" y="2758902"/>
            <a:ext cx="4607442" cy="3816045"/>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2 İçerik Yer Tutucusu"/>
          <p:cNvSpPr txBox="1">
            <a:spLocks noGrp="1"/>
          </p:cNvSpPr>
          <p:nvPr>
            <p:ph type="body" sz="half" idx="1"/>
          </p:nvPr>
        </p:nvSpPr>
        <p:spPr>
          <a:xfrm>
            <a:off x="1981200" y="1532988"/>
            <a:ext cx="8229600" cy="1571647"/>
          </a:xfrm>
          <a:prstGeom prst="rect">
            <a:avLst/>
          </a:prstGeom>
        </p:spPr>
        <p:txBody>
          <a:bodyPr/>
          <a:lstStyle>
            <a:lvl1pPr algn="ctr">
              <a:buSzTx/>
              <a:buNone/>
            </a:lvl1pPr>
          </a:lstStyle>
          <a:p>
            <a:r>
              <a:t>BTK inhibitörleri klinik pratikte yan etki profilleri nedir?</a:t>
            </a:r>
          </a:p>
        </p:txBody>
      </p:sp>
      <p:pic>
        <p:nvPicPr>
          <p:cNvPr id="858" name="Görüntü" descr="Görüntü"/>
          <p:cNvPicPr>
            <a:picLocks noChangeAspect="1"/>
          </p:cNvPicPr>
          <p:nvPr/>
        </p:nvPicPr>
        <p:blipFill>
          <a:blip r:embed="rId2">
            <a:extLst/>
          </a:blip>
          <a:stretch>
            <a:fillRect/>
          </a:stretch>
        </p:blipFill>
        <p:spPr>
          <a:xfrm>
            <a:off x="3775678" y="3629083"/>
            <a:ext cx="4271682" cy="2845942"/>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1 Başlık"/>
          <p:cNvSpPr txBox="1">
            <a:spLocks noGrp="1"/>
          </p:cNvSpPr>
          <p:nvPr>
            <p:ph type="title"/>
          </p:nvPr>
        </p:nvSpPr>
        <p:spPr>
          <a:xfrm>
            <a:off x="1748394" y="-42863"/>
            <a:ext cx="8695212" cy="1143004"/>
          </a:xfrm>
          <a:prstGeom prst="rect">
            <a:avLst/>
          </a:prstGeom>
        </p:spPr>
        <p:txBody>
          <a:bodyPr/>
          <a:lstStyle>
            <a:lvl1pPr defTabSz="832102">
              <a:defRPr sz="3100"/>
            </a:lvl1pPr>
          </a:lstStyle>
          <a:p>
            <a:r>
              <a:t>İbrutinib için alternatif hedefler; Potansiyel Y.E</a:t>
            </a:r>
          </a:p>
        </p:txBody>
      </p:sp>
      <p:sp>
        <p:nvSpPr>
          <p:cNvPr id="861" name="3 Dikdörtgen"/>
          <p:cNvSpPr txBox="1"/>
          <p:nvPr/>
        </p:nvSpPr>
        <p:spPr>
          <a:xfrm>
            <a:off x="1639855" y="3813161"/>
            <a:ext cx="4572007" cy="2421172"/>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71450" indent="-171450">
              <a:spcBef>
                <a:spcPts val="400"/>
              </a:spcBef>
              <a:buSzPct val="100000"/>
              <a:buFont typeface="Arial"/>
              <a:buChar char="•"/>
              <a:defRPr sz="1600">
                <a:latin typeface="Chalkboard SE Regular"/>
                <a:ea typeface="Chalkboard SE Regular"/>
                <a:cs typeface="Chalkboard SE Regular"/>
                <a:sym typeface="Chalkboard SE Regular"/>
              </a:defRPr>
            </a:pPr>
            <a:r>
              <a:rPr sz="1600"/>
              <a:t>EGFR </a:t>
            </a:r>
            <a:endParaRPr sz="2800"/>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Döküntü</a:t>
            </a:r>
            <a:endParaRPr sz="2600"/>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Kardiyak toksisite</a:t>
            </a:r>
            <a:endParaRPr sz="2600" b="1">
              <a:latin typeface="+mj-lt"/>
              <a:ea typeface="+mj-ea"/>
              <a:cs typeface="+mj-cs"/>
              <a:sym typeface="Calibri"/>
            </a:endParaRPr>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Diyare</a:t>
            </a:r>
            <a:endParaRPr sz="2600"/>
          </a:p>
          <a:p>
            <a:pPr marL="171450" indent="-171450">
              <a:spcBef>
                <a:spcPts val="400"/>
              </a:spcBef>
              <a:buSzPct val="100000"/>
              <a:buFont typeface="Arial"/>
              <a:buChar char="•"/>
              <a:defRPr sz="1600">
                <a:latin typeface="Chalkboard SE Regular"/>
                <a:ea typeface="Chalkboard SE Regular"/>
                <a:cs typeface="Chalkboard SE Regular"/>
                <a:sym typeface="Chalkboard SE Regular"/>
              </a:defRPr>
            </a:pPr>
            <a:r>
              <a:rPr sz="1600"/>
              <a:t>ERBB4</a:t>
            </a:r>
            <a:endParaRPr sz="2800"/>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Kardiyak toksisite</a:t>
            </a:r>
            <a:endParaRPr sz="2600" b="1">
              <a:latin typeface="+mj-lt"/>
              <a:ea typeface="+mj-ea"/>
              <a:cs typeface="+mj-cs"/>
              <a:sym typeface="Calibri"/>
            </a:endParaRPr>
          </a:p>
          <a:p>
            <a:pPr marL="171450" indent="-171450">
              <a:spcBef>
                <a:spcPts val="400"/>
              </a:spcBef>
              <a:buSzPct val="100000"/>
              <a:buFont typeface="Arial"/>
              <a:buChar char="•"/>
              <a:defRPr sz="1600">
                <a:latin typeface="Chalkboard SE Regular"/>
                <a:ea typeface="Chalkboard SE Regular"/>
                <a:cs typeface="Chalkboard SE Regular"/>
                <a:sym typeface="Chalkboard SE Regular"/>
              </a:defRPr>
            </a:pPr>
            <a:r>
              <a:rPr sz="1600"/>
              <a:t>BMX</a:t>
            </a:r>
            <a:endParaRPr sz="2800"/>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Kardiyak toksisite</a:t>
            </a:r>
          </a:p>
        </p:txBody>
      </p:sp>
      <p:sp>
        <p:nvSpPr>
          <p:cNvPr id="862" name="Text Box 15"/>
          <p:cNvSpPr txBox="1"/>
          <p:nvPr/>
        </p:nvSpPr>
        <p:spPr>
          <a:xfrm>
            <a:off x="1936515" y="6604043"/>
            <a:ext cx="7853361" cy="283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1200" spc="-10">
                <a:solidFill>
                  <a:srgbClr val="455560"/>
                </a:solidFill>
                <a:latin typeface="+mj-lt"/>
                <a:ea typeface="+mj-ea"/>
                <a:cs typeface="+mj-cs"/>
                <a:sym typeface="Calibri"/>
              </a:defRPr>
            </a:lvl1pPr>
          </a:lstStyle>
          <a:p>
            <a:r>
              <a:t>Berglӧf. Scand J Immunol. 2015;82:208. </a:t>
            </a:r>
          </a:p>
        </p:txBody>
      </p:sp>
      <p:sp>
        <p:nvSpPr>
          <p:cNvPr id="863" name="5 Dikdörtgen"/>
          <p:cNvSpPr txBox="1"/>
          <p:nvPr/>
        </p:nvSpPr>
        <p:spPr>
          <a:xfrm>
            <a:off x="5922958" y="4175111"/>
            <a:ext cx="4572005" cy="2072358"/>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71450" indent="-171450">
              <a:spcBef>
                <a:spcPts val="400"/>
              </a:spcBef>
              <a:buSzPct val="100000"/>
              <a:buFont typeface="Arial"/>
              <a:buChar char="•"/>
              <a:defRPr sz="1600">
                <a:latin typeface="Chalkboard SE Regular"/>
                <a:ea typeface="Chalkboard SE Regular"/>
                <a:cs typeface="Chalkboard SE Regular"/>
                <a:sym typeface="Chalkboard SE Regular"/>
              </a:defRPr>
            </a:pPr>
            <a:r>
              <a:rPr sz="1600"/>
              <a:t>ITK</a:t>
            </a:r>
            <a:endParaRPr sz="2800"/>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Antikor bağımlı hücresel sitotoksisite (Antikor tedavisi etkinliği)</a:t>
            </a:r>
            <a:endParaRPr sz="2300"/>
          </a:p>
          <a:p>
            <a:pPr marL="171450" indent="-171450">
              <a:spcBef>
                <a:spcPts val="400"/>
              </a:spcBef>
              <a:buSzPct val="100000"/>
              <a:buFont typeface="Arial"/>
              <a:buChar char="•"/>
              <a:defRPr sz="1600">
                <a:latin typeface="Chalkboard SE Regular"/>
                <a:ea typeface="Chalkboard SE Regular"/>
                <a:cs typeface="Chalkboard SE Regular"/>
                <a:sym typeface="Chalkboard SE Regular"/>
              </a:defRPr>
            </a:pPr>
            <a:r>
              <a:rPr sz="1600"/>
              <a:t>TEC</a:t>
            </a:r>
            <a:endParaRPr sz="2800"/>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Platelet etkisi</a:t>
            </a:r>
            <a:endParaRPr sz="2300"/>
          </a:p>
          <a:p>
            <a:pPr marL="171450" indent="-171450">
              <a:spcBef>
                <a:spcPts val="400"/>
              </a:spcBef>
              <a:buSzPct val="100000"/>
              <a:buFont typeface="Arial"/>
              <a:buChar char="•"/>
              <a:defRPr sz="1600">
                <a:latin typeface="Chalkboard SE Regular"/>
                <a:ea typeface="Chalkboard SE Regular"/>
                <a:cs typeface="Chalkboard SE Regular"/>
                <a:sym typeface="Chalkboard SE Regular"/>
              </a:defRPr>
            </a:pPr>
            <a:r>
              <a:rPr sz="1600"/>
              <a:t>JAK3</a:t>
            </a:r>
            <a:endParaRPr sz="2800"/>
          </a:p>
          <a:p>
            <a:pPr marL="620484" lvl="1" indent="-163284">
              <a:spcBef>
                <a:spcPts val="400"/>
              </a:spcBef>
              <a:buSzPct val="100000"/>
              <a:buFont typeface="Arial"/>
              <a:buChar char="–"/>
              <a:defRPr sz="1600">
                <a:latin typeface="Chalkboard SE Regular"/>
                <a:ea typeface="Chalkboard SE Regular"/>
                <a:cs typeface="Chalkboard SE Regular"/>
                <a:sym typeface="Chalkboard SE Regular"/>
              </a:defRPr>
            </a:pPr>
            <a:r>
              <a:rPr sz="1600"/>
              <a:t>Immune etkiler</a:t>
            </a:r>
          </a:p>
        </p:txBody>
      </p:sp>
      <p:pic>
        <p:nvPicPr>
          <p:cNvPr id="864" name="fonc-11-720704-g001.jpeg" descr="fonc-11-720704-g001.jpeg"/>
          <p:cNvPicPr>
            <a:picLocks noChangeAspect="1"/>
          </p:cNvPicPr>
          <p:nvPr/>
        </p:nvPicPr>
        <p:blipFill>
          <a:blip r:embed="rId2">
            <a:extLst/>
          </a:blip>
          <a:stretch>
            <a:fillRect/>
          </a:stretch>
        </p:blipFill>
        <p:spPr>
          <a:xfrm>
            <a:off x="1900634" y="1081696"/>
            <a:ext cx="6858542" cy="2572793"/>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1 Başlık"/>
          <p:cNvSpPr txBox="1">
            <a:spLocks noGrp="1"/>
          </p:cNvSpPr>
          <p:nvPr>
            <p:ph type="title"/>
          </p:nvPr>
        </p:nvSpPr>
        <p:spPr>
          <a:xfrm>
            <a:off x="1666844" y="-214339"/>
            <a:ext cx="8229601" cy="1143001"/>
          </a:xfrm>
          <a:prstGeom prst="rect">
            <a:avLst/>
          </a:prstGeom>
        </p:spPr>
        <p:txBody>
          <a:bodyPr/>
          <a:lstStyle>
            <a:lvl1pPr>
              <a:defRPr sz="2000"/>
            </a:lvl1pPr>
          </a:lstStyle>
          <a:p>
            <a:r>
              <a:t>BTK inhibitörleri nedeniyle oluşan kardiyak yan etkilerin yönetimi</a:t>
            </a:r>
          </a:p>
        </p:txBody>
      </p:sp>
      <p:pic>
        <p:nvPicPr>
          <p:cNvPr id="867" name="Picture 2" descr="Picture 2"/>
          <p:cNvPicPr>
            <a:picLocks noChangeAspect="1"/>
          </p:cNvPicPr>
          <p:nvPr/>
        </p:nvPicPr>
        <p:blipFill>
          <a:blip r:embed="rId2">
            <a:extLst/>
          </a:blip>
          <a:stretch>
            <a:fillRect/>
          </a:stretch>
        </p:blipFill>
        <p:spPr>
          <a:xfrm>
            <a:off x="1952595" y="2928934"/>
            <a:ext cx="6715174" cy="3929066"/>
          </a:xfrm>
          <a:prstGeom prst="rect">
            <a:avLst/>
          </a:prstGeom>
          <a:ln w="12700">
            <a:miter lim="400000"/>
          </a:ln>
        </p:spPr>
      </p:pic>
      <p:pic>
        <p:nvPicPr>
          <p:cNvPr id="868" name="Picture 5" descr="Picture 5"/>
          <p:cNvPicPr>
            <a:picLocks noChangeAspect="1"/>
          </p:cNvPicPr>
          <p:nvPr/>
        </p:nvPicPr>
        <p:blipFill>
          <a:blip r:embed="rId3">
            <a:extLst/>
          </a:blip>
          <a:stretch>
            <a:fillRect/>
          </a:stretch>
        </p:blipFill>
        <p:spPr>
          <a:xfrm>
            <a:off x="1952595" y="785795"/>
            <a:ext cx="6929488" cy="1857388"/>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2 İçerik Yer Tutucusu"/>
          <p:cNvSpPr txBox="1">
            <a:spLocks noGrp="1"/>
          </p:cNvSpPr>
          <p:nvPr>
            <p:ph type="body" idx="1"/>
          </p:nvPr>
        </p:nvSpPr>
        <p:spPr>
          <a:xfrm>
            <a:off x="1809721" y="1714486"/>
            <a:ext cx="8229601" cy="4143410"/>
          </a:xfrm>
          <a:prstGeom prst="rect">
            <a:avLst/>
          </a:prstGeom>
        </p:spPr>
        <p:txBody>
          <a:bodyPr/>
          <a:lstStyle/>
          <a:p>
            <a:pPr>
              <a:lnSpc>
                <a:spcPct val="80000"/>
              </a:lnSpc>
              <a:spcBef>
                <a:spcPts val="400"/>
              </a:spcBef>
              <a:defRPr sz="1700"/>
            </a:pPr>
            <a:r>
              <a:t>Tedavi öncesi değerlendirme</a:t>
            </a:r>
          </a:p>
          <a:p>
            <a:pPr marL="742950" lvl="1" indent="-285750">
              <a:lnSpc>
                <a:spcPct val="80000"/>
              </a:lnSpc>
              <a:spcBef>
                <a:spcPts val="300"/>
              </a:spcBef>
              <a:defRPr sz="1500"/>
            </a:pPr>
            <a:r>
              <a:t>Ayrıntılı KVS öyküsü(medikasyonlar, kalp kapak hastalığı, aritmi, ventrikül disfonksiyonu)</a:t>
            </a:r>
          </a:p>
          <a:p>
            <a:pPr marL="742950" lvl="1" indent="-285750">
              <a:lnSpc>
                <a:spcPct val="80000"/>
              </a:lnSpc>
              <a:spcBef>
                <a:spcPts val="300"/>
              </a:spcBef>
              <a:defRPr sz="1500"/>
            </a:pPr>
            <a:r>
              <a:t>FM (KB, Bazal EKG)</a:t>
            </a:r>
          </a:p>
          <a:p>
            <a:pPr marL="742950" lvl="1" indent="-285750">
              <a:lnSpc>
                <a:spcPct val="80000"/>
              </a:lnSpc>
              <a:spcBef>
                <a:spcPts val="300"/>
              </a:spcBef>
              <a:defRPr sz="1500"/>
            </a:pPr>
            <a:r>
              <a:t>KVS risk ölçümü (Eşlik eden DM, Obezite, HT, Dislipidemi,KBH) (Framingham risk skoru)</a:t>
            </a:r>
          </a:p>
          <a:p>
            <a:pPr>
              <a:lnSpc>
                <a:spcPct val="80000"/>
              </a:lnSpc>
              <a:spcBef>
                <a:spcPts val="400"/>
              </a:spcBef>
              <a:defRPr sz="1700"/>
            </a:pPr>
            <a:r>
              <a:t>KVH riski olan hastaların yönetimi</a:t>
            </a:r>
          </a:p>
          <a:p>
            <a:pPr marL="742950" lvl="1" indent="-285750">
              <a:lnSpc>
                <a:spcPct val="80000"/>
              </a:lnSpc>
              <a:spcBef>
                <a:spcPts val="300"/>
              </a:spcBef>
              <a:defRPr sz="1500"/>
            </a:pPr>
            <a:r>
              <a:t>KVH riski yok ise –Herhangibir BTK inh</a:t>
            </a:r>
          </a:p>
          <a:p>
            <a:pPr marL="742950" lvl="1" indent="-285750">
              <a:lnSpc>
                <a:spcPct val="80000"/>
              </a:lnSpc>
              <a:spcBef>
                <a:spcPts val="300"/>
              </a:spcBef>
              <a:defRPr sz="1500"/>
            </a:pPr>
            <a:r>
              <a:t>Eğer risk var (iyi kontrollü AF ve HT gibi) ise 2. jenerasyon BTK inh (acalabrutinib or zanubrutinib) </a:t>
            </a:r>
          </a:p>
          <a:p>
            <a:pPr marL="742950" lvl="1" indent="-285750">
              <a:lnSpc>
                <a:spcPct val="80000"/>
              </a:lnSpc>
              <a:spcBef>
                <a:spcPts val="300"/>
              </a:spcBef>
              <a:defRPr sz="1500" b="1"/>
            </a:pPr>
            <a:r>
              <a:t>Ventriküler aritmisi (ailede ani kardiyak ölüm hikayesi) olan, Ciddi kontrolsüz HT ve EF &lt;%30 ise –BTK inh önerilmez</a:t>
            </a:r>
          </a:p>
          <a:p>
            <a:pPr>
              <a:lnSpc>
                <a:spcPct val="80000"/>
              </a:lnSpc>
              <a:spcBef>
                <a:spcPts val="400"/>
              </a:spcBef>
              <a:defRPr sz="1700"/>
            </a:pPr>
            <a:r>
              <a:t>BTK inh süresince KV toksisitelerin yönetimi için</a:t>
            </a:r>
          </a:p>
          <a:p>
            <a:pPr marL="742950" lvl="1" indent="-285750">
              <a:lnSpc>
                <a:spcPct val="80000"/>
              </a:lnSpc>
              <a:spcBef>
                <a:spcPts val="300"/>
              </a:spcBef>
              <a:defRPr sz="1500"/>
            </a:pPr>
            <a:r>
              <a:t>Multidisipliner yaklaşım</a:t>
            </a:r>
          </a:p>
          <a:p>
            <a:pPr marL="742950" lvl="1" indent="-285750">
              <a:lnSpc>
                <a:spcPct val="80000"/>
              </a:lnSpc>
              <a:spcBef>
                <a:spcPts val="300"/>
              </a:spcBef>
              <a:defRPr sz="1500"/>
            </a:pPr>
            <a:r>
              <a:t>Düzenli KB takibi </a:t>
            </a:r>
          </a:p>
          <a:p>
            <a:pPr marL="742950" lvl="1" indent="-285750">
              <a:lnSpc>
                <a:spcPct val="80000"/>
              </a:lnSpc>
              <a:spcBef>
                <a:spcPts val="300"/>
              </a:spcBef>
              <a:defRPr sz="1500"/>
            </a:pPr>
            <a:r>
              <a:t>Faz 3 FLAIR çalışmasında; ibrutinib alanlarda ACE inh kullanımının ventriküler taşikardi ve ani kardiyak ölüm ile korelasyonu gösterilmiş, bu nedenle HT için  ilk aşamada non –ACE inh</a:t>
            </a:r>
          </a:p>
        </p:txBody>
      </p:sp>
      <p:sp>
        <p:nvSpPr>
          <p:cNvPr id="871" name="3 Dikdörtgen"/>
          <p:cNvSpPr txBox="1"/>
          <p:nvPr/>
        </p:nvSpPr>
        <p:spPr>
          <a:xfrm>
            <a:off x="1881157" y="6000768"/>
            <a:ext cx="7715306"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000">
                <a:latin typeface="+mj-lt"/>
                <a:ea typeface="+mj-ea"/>
                <a:cs typeface="+mj-cs"/>
                <a:sym typeface="Calibri"/>
              </a:defRPr>
            </a:pPr>
            <a:r>
              <a:rPr sz="1000"/>
              <a:t>Awan FT, Addison D, Alfraih F, et al. International consensus statement on the management of cardiovascular risk of Bruton's tyrosine kinase inhibitors in CLL. </a:t>
            </a:r>
            <a:r>
              <a:rPr sz="1000" i="1"/>
              <a:t>Blood Adv</a:t>
            </a:r>
            <a:r>
              <a:rPr sz="1000"/>
              <a:t>. 2022;6(18):5516-5525. doi:10.1182/bloodadvances.2022007938</a:t>
            </a:r>
          </a:p>
        </p:txBody>
      </p:sp>
      <p:sp>
        <p:nvSpPr>
          <p:cNvPr id="872" name="1 Başlık"/>
          <p:cNvSpPr txBox="1">
            <a:spLocks noGrp="1"/>
          </p:cNvSpPr>
          <p:nvPr>
            <p:ph type="title"/>
          </p:nvPr>
        </p:nvSpPr>
        <p:spPr>
          <a:xfrm>
            <a:off x="1666844" y="142852"/>
            <a:ext cx="8229601" cy="1143001"/>
          </a:xfrm>
          <a:prstGeom prst="rect">
            <a:avLst/>
          </a:prstGeom>
        </p:spPr>
        <p:txBody>
          <a:bodyPr/>
          <a:lstStyle>
            <a:lvl1pPr>
              <a:defRPr sz="2000" b="1"/>
            </a:lvl1pPr>
          </a:lstStyle>
          <a:p>
            <a:r>
              <a:t>BTK inhibitörleri nedeniyle oluşan kardiyak yan etkilerin yönetimi</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1 Başlık"/>
          <p:cNvSpPr txBox="1">
            <a:spLocks noGrp="1"/>
          </p:cNvSpPr>
          <p:nvPr>
            <p:ph type="title"/>
          </p:nvPr>
        </p:nvSpPr>
        <p:spPr>
          <a:xfrm>
            <a:off x="1981200" y="274637"/>
            <a:ext cx="8229600" cy="1143004"/>
          </a:xfrm>
          <a:prstGeom prst="rect">
            <a:avLst/>
          </a:prstGeom>
        </p:spPr>
        <p:txBody>
          <a:bodyPr/>
          <a:lstStyle>
            <a:lvl1pPr defTabSz="868680">
              <a:defRPr sz="3700"/>
            </a:lvl1pPr>
          </a:lstStyle>
          <a:p>
            <a:r>
              <a:t>İbrutinib altında HT ve KVS Yan Etkiler</a:t>
            </a:r>
          </a:p>
        </p:txBody>
      </p:sp>
      <p:sp>
        <p:nvSpPr>
          <p:cNvPr id="875" name="Text Box 4"/>
          <p:cNvSpPr txBox="1"/>
          <p:nvPr/>
        </p:nvSpPr>
        <p:spPr>
          <a:xfrm>
            <a:off x="1809720" y="6500833"/>
            <a:ext cx="3721157"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tabLst>
                <a:tab pos="723900" algn="l"/>
                <a:tab pos="1447800" algn="l"/>
                <a:tab pos="2171700" algn="l"/>
                <a:tab pos="2895600" algn="l"/>
                <a:tab pos="3619500" algn="l"/>
              </a:tabLst>
              <a:defRPr sz="1200">
                <a:solidFill>
                  <a:srgbClr val="455560"/>
                </a:solidFill>
                <a:latin typeface="+mj-lt"/>
                <a:ea typeface="+mj-ea"/>
                <a:cs typeface="+mj-cs"/>
                <a:sym typeface="Calibri"/>
              </a:defRPr>
            </a:lvl1pPr>
          </a:lstStyle>
          <a:p>
            <a:r>
              <a:t>Dickerson. Blood. 2019;134:1919.</a:t>
            </a:r>
          </a:p>
        </p:txBody>
      </p:sp>
      <p:pic>
        <p:nvPicPr>
          <p:cNvPr id="876" name="Picture 3" descr="Picture 3"/>
          <p:cNvPicPr>
            <a:picLocks noChangeAspect="1"/>
          </p:cNvPicPr>
          <p:nvPr/>
        </p:nvPicPr>
        <p:blipFill>
          <a:blip r:embed="rId2">
            <a:extLst/>
          </a:blip>
          <a:stretch>
            <a:fillRect/>
          </a:stretch>
        </p:blipFill>
        <p:spPr>
          <a:xfrm>
            <a:off x="1524000" y="1500175"/>
            <a:ext cx="3413184" cy="2357455"/>
          </a:xfrm>
          <a:prstGeom prst="rect">
            <a:avLst/>
          </a:prstGeom>
          <a:ln w="12700">
            <a:miter lim="400000"/>
          </a:ln>
        </p:spPr>
      </p:pic>
      <p:pic>
        <p:nvPicPr>
          <p:cNvPr id="877" name="Picture 4" descr="Picture 4"/>
          <p:cNvPicPr>
            <a:picLocks noChangeAspect="1"/>
          </p:cNvPicPr>
          <p:nvPr/>
        </p:nvPicPr>
        <p:blipFill>
          <a:blip r:embed="rId3">
            <a:extLst/>
          </a:blip>
          <a:stretch>
            <a:fillRect/>
          </a:stretch>
        </p:blipFill>
        <p:spPr>
          <a:xfrm>
            <a:off x="3309915" y="4286255"/>
            <a:ext cx="3142054" cy="2214580"/>
          </a:xfrm>
          <a:prstGeom prst="rect">
            <a:avLst/>
          </a:prstGeom>
          <a:ln w="12700">
            <a:miter lim="400000"/>
          </a:ln>
        </p:spPr>
      </p:pic>
      <p:pic>
        <p:nvPicPr>
          <p:cNvPr id="878" name="Picture 5" descr="Picture 5"/>
          <p:cNvPicPr>
            <a:picLocks noChangeAspect="1"/>
          </p:cNvPicPr>
          <p:nvPr/>
        </p:nvPicPr>
        <p:blipFill>
          <a:blip r:embed="rId4">
            <a:extLst/>
          </a:blip>
          <a:stretch>
            <a:fillRect/>
          </a:stretch>
        </p:blipFill>
        <p:spPr>
          <a:xfrm>
            <a:off x="6918045" y="1357297"/>
            <a:ext cx="3492792" cy="2428895"/>
          </a:xfrm>
          <a:prstGeom prst="rect">
            <a:avLst/>
          </a:prstGeom>
          <a:ln w="12700">
            <a:miter lim="400000"/>
          </a:ln>
        </p:spPr>
      </p:pic>
      <p:sp>
        <p:nvSpPr>
          <p:cNvPr id="879" name="TextBox 57"/>
          <p:cNvSpPr txBox="1"/>
          <p:nvPr/>
        </p:nvSpPr>
        <p:spPr>
          <a:xfrm>
            <a:off x="1738278" y="3857628"/>
            <a:ext cx="2863922"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mj-lt"/>
                <a:ea typeface="+mj-ea"/>
                <a:cs typeface="+mj-cs"/>
                <a:sym typeface="Calibri"/>
              </a:defRPr>
            </a:pPr>
            <a:r>
              <a:rPr sz="1400"/>
              <a:t>%50 kümülatif insidans zamanı: 4.2 ay</a:t>
            </a:r>
          </a:p>
          <a:p>
            <a:pPr>
              <a:defRPr sz="1400">
                <a:latin typeface="+mj-lt"/>
                <a:ea typeface="+mj-ea"/>
                <a:cs typeface="+mj-cs"/>
                <a:sym typeface="Calibri"/>
              </a:defRPr>
            </a:pPr>
            <a:r>
              <a:rPr sz="1400"/>
              <a:t>Medyan izlem süresi: 31.0 ay</a:t>
            </a:r>
          </a:p>
        </p:txBody>
      </p:sp>
      <p:sp>
        <p:nvSpPr>
          <p:cNvPr id="880" name="TextBox 43"/>
          <p:cNvSpPr txBox="1"/>
          <p:nvPr/>
        </p:nvSpPr>
        <p:spPr>
          <a:xfrm>
            <a:off x="7024694" y="3786189"/>
            <a:ext cx="2903996"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a:latin typeface="+mj-lt"/>
                <a:ea typeface="+mj-ea"/>
                <a:cs typeface="+mj-cs"/>
                <a:sym typeface="Calibri"/>
              </a:defRPr>
            </a:pPr>
            <a:r>
              <a:rPr sz="1400"/>
              <a:t>%50 kümülatif insidans zamanı : 1.1 ay</a:t>
            </a:r>
          </a:p>
          <a:p>
            <a:pPr>
              <a:defRPr sz="1400">
                <a:latin typeface="+mj-lt"/>
                <a:ea typeface="+mj-ea"/>
                <a:cs typeface="+mj-cs"/>
                <a:sym typeface="Calibri"/>
              </a:defRPr>
            </a:pPr>
            <a:r>
              <a:rPr sz="1400"/>
              <a:t>Medyan izlem süresi: 29.3 ay</a:t>
            </a:r>
          </a:p>
        </p:txBody>
      </p:sp>
      <p:sp>
        <p:nvSpPr>
          <p:cNvPr id="881" name="TextBox 93"/>
          <p:cNvSpPr txBox="1"/>
          <p:nvPr/>
        </p:nvSpPr>
        <p:spPr>
          <a:xfrm>
            <a:off x="6147247" y="4643446"/>
            <a:ext cx="4520757" cy="1169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b="1">
                <a:latin typeface="+mj-lt"/>
                <a:ea typeface="+mj-ea"/>
                <a:cs typeface="+mj-cs"/>
                <a:sym typeface="Calibri"/>
              </a:defRPr>
            </a:pPr>
            <a:r>
              <a:rPr sz="1400"/>
              <a:t>Riskli hastalar, n</a:t>
            </a:r>
          </a:p>
          <a:p>
            <a:pPr>
              <a:defRPr sz="1400">
                <a:solidFill>
                  <a:srgbClr val="015873"/>
                </a:solidFill>
                <a:latin typeface="+mj-lt"/>
                <a:ea typeface="+mj-ea"/>
                <a:cs typeface="+mj-cs"/>
                <a:sym typeface="Calibri"/>
              </a:defRPr>
            </a:pPr>
            <a:endParaRPr sz="1400"/>
          </a:p>
          <a:p>
            <a:pPr>
              <a:defRPr sz="1400">
                <a:solidFill>
                  <a:srgbClr val="015873"/>
                </a:solidFill>
                <a:latin typeface="+mj-lt"/>
                <a:ea typeface="+mj-ea"/>
                <a:cs typeface="+mj-cs"/>
                <a:sym typeface="Calibri"/>
              </a:defRPr>
            </a:pPr>
            <a:r>
              <a:rPr sz="1400"/>
              <a:t>Yeni/Kötü HT </a:t>
            </a:r>
            <a:r>
              <a:rPr sz="1400">
                <a:solidFill>
                  <a:srgbClr val="FFFFFF"/>
                </a:solidFill>
              </a:rPr>
              <a:t>0</a:t>
            </a:r>
            <a:r>
              <a:rPr sz="1400"/>
              <a:t>             </a:t>
            </a:r>
            <a:r>
              <a:rPr sz="1400"/>
              <a:t>360             317            281             242</a:t>
            </a:r>
          </a:p>
          <a:p>
            <a:pPr>
              <a:defRPr sz="1400">
                <a:solidFill>
                  <a:srgbClr val="E1471D"/>
                </a:solidFill>
                <a:latin typeface="+mj-lt"/>
                <a:ea typeface="+mj-ea"/>
                <a:cs typeface="+mj-cs"/>
                <a:sym typeface="Calibri"/>
              </a:defRPr>
            </a:pPr>
            <a:endParaRPr sz="1400"/>
          </a:p>
          <a:p>
            <a:pPr>
              <a:defRPr sz="1400">
                <a:solidFill>
                  <a:srgbClr val="E1471D"/>
                </a:solidFill>
                <a:latin typeface="+mj-lt"/>
                <a:ea typeface="+mj-ea"/>
                <a:cs typeface="+mj-cs"/>
                <a:sym typeface="Calibri"/>
              </a:defRPr>
            </a:pPr>
            <a:r>
              <a:rPr sz="1400"/>
              <a:t>Yok/Stabil HT</a:t>
            </a:r>
            <a:r>
              <a:rPr sz="1400">
                <a:solidFill>
                  <a:srgbClr val="FFFFFF"/>
                </a:solidFill>
              </a:rPr>
              <a:t>2</a:t>
            </a:r>
            <a:r>
              <a:rPr sz="1400"/>
              <a:t>              </a:t>
            </a:r>
            <a:r>
              <a:rPr sz="1400"/>
              <a:t>59               46               41               32</a:t>
            </a:r>
          </a:p>
        </p:txBody>
      </p:sp>
      <p:sp>
        <p:nvSpPr>
          <p:cNvPr id="882" name="TextBox 87"/>
          <p:cNvSpPr txBox="1"/>
          <p:nvPr/>
        </p:nvSpPr>
        <p:spPr>
          <a:xfrm>
            <a:off x="7723270" y="4659762"/>
            <a:ext cx="2891172"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spcBef>
                <a:spcPts val="900"/>
              </a:spcBef>
              <a:defRPr sz="1600" b="1">
                <a:latin typeface="+mj-lt"/>
                <a:ea typeface="+mj-ea"/>
                <a:cs typeface="+mj-cs"/>
                <a:sym typeface="Calibri"/>
              </a:defRPr>
            </a:lvl1pPr>
          </a:lstStyle>
          <a:p>
            <a:r>
              <a:t>İbrutinib başlandıktan sonraki ay</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1 Başlık"/>
          <p:cNvSpPr txBox="1">
            <a:spLocks noGrp="1"/>
          </p:cNvSpPr>
          <p:nvPr>
            <p:ph type="title"/>
          </p:nvPr>
        </p:nvSpPr>
        <p:spPr>
          <a:xfrm>
            <a:off x="1981200" y="274637"/>
            <a:ext cx="8229600" cy="1143004"/>
          </a:xfrm>
          <a:prstGeom prst="rect">
            <a:avLst/>
          </a:prstGeom>
        </p:spPr>
        <p:txBody>
          <a:bodyPr/>
          <a:lstStyle>
            <a:lvl1pPr defTabSz="832102">
              <a:defRPr sz="3500"/>
            </a:lvl1pPr>
          </a:lstStyle>
          <a:p>
            <a:r>
              <a:t>İbrutinib ile klinik çalışmalarda kanama riski</a:t>
            </a:r>
          </a:p>
        </p:txBody>
      </p:sp>
      <p:sp>
        <p:nvSpPr>
          <p:cNvPr id="885" name="2 İçerik Yer Tutucusu"/>
          <p:cNvSpPr txBox="1">
            <a:spLocks noGrp="1"/>
          </p:cNvSpPr>
          <p:nvPr>
            <p:ph type="body" sz="quarter" idx="1"/>
          </p:nvPr>
        </p:nvSpPr>
        <p:spPr>
          <a:xfrm>
            <a:off x="1809717" y="1571612"/>
            <a:ext cx="3857658" cy="2571770"/>
          </a:xfrm>
          <a:prstGeom prst="rect">
            <a:avLst/>
          </a:prstGeom>
        </p:spPr>
        <p:txBody>
          <a:bodyPr/>
          <a:lstStyle/>
          <a:p>
            <a:pPr>
              <a:lnSpc>
                <a:spcPct val="90000"/>
              </a:lnSpc>
              <a:spcBef>
                <a:spcPts val="300"/>
              </a:spcBef>
              <a:defRPr sz="1600"/>
            </a:pPr>
            <a:r>
              <a:t>1700 olgu, retrospektif analiz</a:t>
            </a:r>
            <a:endParaRPr sz="2900"/>
          </a:p>
          <a:p>
            <a:pPr>
              <a:lnSpc>
                <a:spcPct val="90000"/>
              </a:lnSpc>
              <a:spcBef>
                <a:spcPts val="300"/>
              </a:spcBef>
              <a:defRPr sz="1600"/>
            </a:pPr>
            <a:r>
              <a:t>%36 düşük dereceli kanama, %4.1 major kanama,  %1 olguda kanama nedenli tedavi kesildi</a:t>
            </a:r>
            <a:endParaRPr sz="2900"/>
          </a:p>
          <a:p>
            <a:pPr>
              <a:lnSpc>
                <a:spcPct val="90000"/>
              </a:lnSpc>
              <a:spcBef>
                <a:spcPts val="300"/>
              </a:spcBef>
              <a:defRPr sz="1600"/>
            </a:pPr>
            <a:r>
              <a:t>Antikoagülan/Antiplatelet kullanımı (hastaların% 50'si)  major kanama riski artışı</a:t>
            </a:r>
            <a:endParaRPr sz="2900"/>
          </a:p>
          <a:p>
            <a:pPr>
              <a:lnSpc>
                <a:spcPct val="90000"/>
              </a:lnSpc>
              <a:spcBef>
                <a:spcPts val="300"/>
              </a:spcBef>
              <a:defRPr sz="1600"/>
            </a:pPr>
            <a:r>
              <a:t>MCL hastalarında kanama riski daha yüksek (HR: 1.8)</a:t>
            </a:r>
          </a:p>
        </p:txBody>
      </p:sp>
      <p:sp>
        <p:nvSpPr>
          <p:cNvPr id="886" name="Text Box 4"/>
          <p:cNvSpPr txBox="1"/>
          <p:nvPr/>
        </p:nvSpPr>
        <p:spPr>
          <a:xfrm>
            <a:off x="2050994" y="6402609"/>
            <a:ext cx="8725891"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tabLst>
                <a:tab pos="723900" algn="l"/>
                <a:tab pos="1447800" algn="l"/>
                <a:tab pos="2171700" algn="l"/>
                <a:tab pos="2895600" algn="l"/>
                <a:tab pos="3619500" algn="l"/>
              </a:tabLst>
              <a:defRPr sz="1200">
                <a:solidFill>
                  <a:srgbClr val="455560"/>
                </a:solidFill>
                <a:latin typeface="+mj-lt"/>
                <a:ea typeface="+mj-ea"/>
                <a:cs typeface="+mj-cs"/>
                <a:sym typeface="Calibri"/>
              </a:defRPr>
            </a:lvl1pPr>
          </a:lstStyle>
          <a:p>
            <a:r>
              <a:t>Brown. Br J Haematol. 2019;184:558.</a:t>
            </a:r>
          </a:p>
        </p:txBody>
      </p:sp>
      <p:sp>
        <p:nvSpPr>
          <p:cNvPr id="887" name="4 Metin kutusu"/>
          <p:cNvSpPr txBox="1"/>
          <p:nvPr/>
        </p:nvSpPr>
        <p:spPr>
          <a:xfrm>
            <a:off x="2095471" y="4429130"/>
            <a:ext cx="7715306" cy="1754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a:latin typeface="+mj-lt"/>
                <a:ea typeface="+mj-ea"/>
                <a:cs typeface="+mj-cs"/>
                <a:sym typeface="Calibri"/>
              </a:defRPr>
            </a:pPr>
            <a:r>
              <a:t>Trombosit agregasyonuna etkisi, tedavinin kesilmesinden sonraki 1 hafta içinde tersine çevrilebilir</a:t>
            </a:r>
          </a:p>
          <a:p>
            <a:pPr>
              <a:defRPr>
                <a:latin typeface="+mj-lt"/>
                <a:ea typeface="+mj-ea"/>
                <a:cs typeface="+mj-cs"/>
                <a:sym typeface="Calibri"/>
              </a:defRPr>
            </a:pPr>
            <a:r>
              <a:t>İnvaziv prosedürlerden önce ve sonra BTK inhibitörünü 3 (minör) -7 gün (majör) ara verilmeli</a:t>
            </a:r>
          </a:p>
          <a:p>
            <a:pPr>
              <a:defRPr>
                <a:latin typeface="+mj-lt"/>
                <a:ea typeface="+mj-ea"/>
                <a:cs typeface="+mj-cs"/>
                <a:sym typeface="Calibri"/>
              </a:defRPr>
            </a:pPr>
            <a:r>
              <a:t>Antikoagülanlar ve antiplatelet ajanlar (aspirin, klopidogrel, prasugrel, tikagrelor) kanama riskini artırabilir</a:t>
            </a:r>
          </a:p>
        </p:txBody>
      </p:sp>
      <p:pic>
        <p:nvPicPr>
          <p:cNvPr id="888" name="Picture 2" descr="Picture 2"/>
          <p:cNvPicPr>
            <a:picLocks noChangeAspect="1"/>
          </p:cNvPicPr>
          <p:nvPr/>
        </p:nvPicPr>
        <p:blipFill>
          <a:blip r:embed="rId2">
            <a:extLst/>
          </a:blip>
          <a:stretch>
            <a:fillRect/>
          </a:stretch>
        </p:blipFill>
        <p:spPr>
          <a:xfrm>
            <a:off x="6096001" y="1643046"/>
            <a:ext cx="4160243" cy="242412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object 2" descr="object 2"/>
          <p:cNvPicPr>
            <a:picLocks noChangeAspect="1"/>
          </p:cNvPicPr>
          <p:nvPr/>
        </p:nvPicPr>
        <p:blipFill>
          <a:blip r:embed="rId2">
            <a:extLst/>
          </a:blip>
          <a:stretch>
            <a:fillRect/>
          </a:stretch>
        </p:blipFill>
        <p:spPr>
          <a:xfrm>
            <a:off x="1524002" y="6060288"/>
            <a:ext cx="9144001" cy="797715"/>
          </a:xfrm>
          <a:prstGeom prst="rect">
            <a:avLst/>
          </a:prstGeom>
          <a:ln w="12700">
            <a:miter lim="400000"/>
          </a:ln>
        </p:spPr>
      </p:pic>
      <p:pic>
        <p:nvPicPr>
          <p:cNvPr id="233" name="object 3" descr="object 3"/>
          <p:cNvPicPr>
            <a:picLocks noChangeAspect="1"/>
          </p:cNvPicPr>
          <p:nvPr/>
        </p:nvPicPr>
        <p:blipFill>
          <a:blip r:embed="rId3">
            <a:extLst/>
          </a:blip>
          <a:stretch>
            <a:fillRect/>
          </a:stretch>
        </p:blipFill>
        <p:spPr>
          <a:xfrm>
            <a:off x="1524000" y="1"/>
            <a:ext cx="9144000" cy="347870"/>
          </a:xfrm>
          <a:prstGeom prst="rect">
            <a:avLst/>
          </a:prstGeom>
          <a:ln w="12700">
            <a:miter lim="400000"/>
          </a:ln>
        </p:spPr>
      </p:pic>
      <p:sp>
        <p:nvSpPr>
          <p:cNvPr id="234" name="object 14"/>
          <p:cNvSpPr txBox="1">
            <a:spLocks noGrp="1"/>
          </p:cNvSpPr>
          <p:nvPr>
            <p:ph type="title"/>
          </p:nvPr>
        </p:nvSpPr>
        <p:spPr>
          <a:xfrm>
            <a:off x="1802216" y="368141"/>
            <a:ext cx="7174104" cy="505269"/>
          </a:xfrm>
          <a:prstGeom prst="rect">
            <a:avLst/>
          </a:prstGeom>
        </p:spPr>
        <p:txBody>
          <a:bodyPr/>
          <a:lstStyle>
            <a:lvl1pPr indent="12700">
              <a:spcBef>
                <a:spcPts val="100"/>
              </a:spcBef>
              <a:defRPr sz="3200" spc="-100">
                <a:solidFill>
                  <a:srgbClr val="BB0000"/>
                </a:solidFill>
                <a:latin typeface="Arial"/>
                <a:ea typeface="Arial"/>
                <a:cs typeface="Arial"/>
                <a:sym typeface="Arial"/>
              </a:defRPr>
            </a:lvl1pPr>
          </a:lstStyle>
          <a:p>
            <a:r>
              <a:t>Noncovalent BTK Inhibition</a:t>
            </a:r>
          </a:p>
        </p:txBody>
      </p:sp>
      <p:pic>
        <p:nvPicPr>
          <p:cNvPr id="235" name="object 15" descr="object 15"/>
          <p:cNvPicPr>
            <a:picLocks noChangeAspect="1"/>
          </p:cNvPicPr>
          <p:nvPr/>
        </p:nvPicPr>
        <p:blipFill>
          <a:blip r:embed="rId4">
            <a:extLst/>
          </a:blip>
          <a:stretch>
            <a:fillRect/>
          </a:stretch>
        </p:blipFill>
        <p:spPr>
          <a:xfrm>
            <a:off x="5915348" y="1999806"/>
            <a:ext cx="3663347" cy="3702352"/>
          </a:xfrm>
          <a:prstGeom prst="rect">
            <a:avLst/>
          </a:prstGeom>
          <a:ln w="12700">
            <a:miter lim="400000"/>
          </a:ln>
        </p:spPr>
      </p:pic>
      <p:pic>
        <p:nvPicPr>
          <p:cNvPr id="236" name="object 16" descr="object 16"/>
          <p:cNvPicPr>
            <a:picLocks noChangeAspect="1"/>
          </p:cNvPicPr>
          <p:nvPr/>
        </p:nvPicPr>
        <p:blipFill>
          <a:blip r:embed="rId5">
            <a:extLst/>
          </a:blip>
          <a:stretch>
            <a:fillRect/>
          </a:stretch>
        </p:blipFill>
        <p:spPr>
          <a:xfrm>
            <a:off x="2175110" y="1999806"/>
            <a:ext cx="3206732" cy="3702352"/>
          </a:xfrm>
          <a:prstGeom prst="rect">
            <a:avLst/>
          </a:prstGeom>
          <a:ln w="12700">
            <a:miter lim="400000"/>
          </a:ln>
        </p:spPr>
      </p:pic>
      <p:sp>
        <p:nvSpPr>
          <p:cNvPr id="237" name="object 17"/>
          <p:cNvSpPr txBox="1"/>
          <p:nvPr/>
        </p:nvSpPr>
        <p:spPr>
          <a:xfrm>
            <a:off x="7104112" y="3212976"/>
            <a:ext cx="1267910" cy="48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92097" marR="5080" indent="-280032">
              <a:lnSpc>
                <a:spcPts val="1900"/>
              </a:lnSpc>
              <a:spcBef>
                <a:spcPts val="100"/>
              </a:spcBef>
              <a:defRPr sz="1600" b="1" spc="-10">
                <a:solidFill>
                  <a:srgbClr val="FFFFFF"/>
                </a:solidFill>
                <a:latin typeface="Arial"/>
                <a:ea typeface="Arial"/>
                <a:cs typeface="Arial"/>
                <a:sym typeface="Arial"/>
              </a:defRPr>
            </a:pPr>
            <a:r>
              <a:rPr sz="1600"/>
              <a:t>N</a:t>
            </a:r>
            <a:r>
              <a:rPr sz="1600" spc="-5"/>
              <a:t>oncova</a:t>
            </a:r>
            <a:r>
              <a:rPr sz="1600" spc="5"/>
              <a:t>l</a:t>
            </a:r>
            <a:r>
              <a:rPr sz="1600" spc="-5"/>
              <a:t>en</a:t>
            </a:r>
            <a:r>
              <a:rPr sz="1600"/>
              <a:t>t  </a:t>
            </a:r>
            <a:r>
              <a:rPr sz="1600" spc="-5"/>
              <a:t>BTKis</a:t>
            </a:r>
          </a:p>
        </p:txBody>
      </p:sp>
      <p:sp>
        <p:nvSpPr>
          <p:cNvPr id="238" name="object 18"/>
          <p:cNvSpPr txBox="1"/>
          <p:nvPr/>
        </p:nvSpPr>
        <p:spPr>
          <a:xfrm>
            <a:off x="8561185" y="2858516"/>
            <a:ext cx="1560198"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spcBef>
                <a:spcPts val="100"/>
              </a:spcBef>
              <a:defRPr sz="1200" b="1" spc="-10">
                <a:solidFill>
                  <a:srgbClr val="015873"/>
                </a:solidFill>
                <a:latin typeface="+mj-lt"/>
                <a:ea typeface="+mj-ea"/>
                <a:cs typeface="+mj-cs"/>
                <a:sym typeface="Calibri"/>
              </a:defRPr>
            </a:pPr>
            <a:r>
              <a:rPr sz="1200"/>
              <a:t>BTK</a:t>
            </a:r>
            <a:r>
              <a:rPr sz="1200" spc="5"/>
              <a:t> </a:t>
            </a:r>
            <a:r>
              <a:rPr sz="1200"/>
              <a:t>inhibition, </a:t>
            </a:r>
            <a:r>
              <a:rPr sz="1200"/>
              <a:t>regardless</a:t>
            </a:r>
            <a:r>
              <a:rPr sz="1200" spc="-5"/>
              <a:t> </a:t>
            </a:r>
            <a:r>
              <a:rPr sz="1200"/>
              <a:t>of</a:t>
            </a:r>
            <a:r>
              <a:rPr sz="1200"/>
              <a:t> </a:t>
            </a:r>
            <a:r>
              <a:rPr sz="1200" i="1">
                <a:latin typeface="Calibri-BoldItalic"/>
                <a:ea typeface="Calibri-BoldItalic"/>
                <a:cs typeface="Calibri-BoldItalic"/>
                <a:sym typeface="Calibri-BoldItalic"/>
              </a:rPr>
              <a:t>BTK</a:t>
            </a:r>
          </a:p>
          <a:p>
            <a:pPr indent="12700">
              <a:defRPr sz="1200" b="1" spc="-5">
                <a:solidFill>
                  <a:srgbClr val="015873"/>
                </a:solidFill>
                <a:latin typeface="+mj-lt"/>
                <a:ea typeface="+mj-ea"/>
                <a:cs typeface="+mj-cs"/>
                <a:sym typeface="Calibri"/>
              </a:defRPr>
            </a:pPr>
            <a:r>
              <a:rPr sz="1200"/>
              <a:t>mutation</a:t>
            </a:r>
          </a:p>
        </p:txBody>
      </p:sp>
      <p:sp>
        <p:nvSpPr>
          <p:cNvPr id="239" name="object 19"/>
          <p:cNvSpPr txBox="1"/>
          <p:nvPr/>
        </p:nvSpPr>
        <p:spPr>
          <a:xfrm>
            <a:off x="2328583" y="1164845"/>
            <a:ext cx="3089438" cy="646331"/>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latin typeface="Chalkboard SE Regular"/>
                <a:ea typeface="Chalkboard SE Regular"/>
                <a:cs typeface="Chalkboard SE Regular"/>
                <a:sym typeface="Chalkboard SE Regular"/>
              </a:defRPr>
            </a:pPr>
            <a:r>
              <a:rPr sz="1400"/>
              <a:t>Covalent</a:t>
            </a:r>
            <a:r>
              <a:rPr sz="1400" spc="-4"/>
              <a:t> </a:t>
            </a:r>
            <a:r>
              <a:rPr sz="1400" spc="-13"/>
              <a:t>BTK</a:t>
            </a:r>
            <a:r>
              <a:rPr sz="1400" spc="4"/>
              <a:t> </a:t>
            </a:r>
            <a:r>
              <a:rPr sz="1400"/>
              <a:t>Inhibitors </a:t>
            </a:r>
            <a:r>
              <a:rPr sz="1400" spc="-4"/>
              <a:t>(Ibrutinib,</a:t>
            </a:r>
            <a:r>
              <a:rPr sz="1400"/>
              <a:t> </a:t>
            </a:r>
            <a:r>
              <a:rPr sz="1400" spc="-4"/>
              <a:t>Acalabrutinib, </a:t>
            </a:r>
            <a:r>
              <a:rPr sz="1400" spc="-301"/>
              <a:t> </a:t>
            </a:r>
            <a:r>
              <a:rPr sz="1400" spc="-4"/>
              <a:t>Zanubrutinib) </a:t>
            </a:r>
            <a:r>
              <a:rPr sz="1400"/>
              <a:t>Require</a:t>
            </a:r>
            <a:r>
              <a:rPr sz="1400" spc="-13"/>
              <a:t> </a:t>
            </a:r>
            <a:r>
              <a:rPr sz="1400"/>
              <a:t>C481 WT</a:t>
            </a:r>
            <a:r>
              <a:rPr sz="1400" spc="-17"/>
              <a:t> </a:t>
            </a:r>
            <a:r>
              <a:rPr sz="1400" b="1" i="1" spc="-13">
                <a:latin typeface="Calibri-BoldItalic"/>
                <a:ea typeface="Calibri-BoldItalic"/>
                <a:cs typeface="Calibri-BoldItalic"/>
                <a:sym typeface="Calibri-BoldItalic"/>
              </a:rPr>
              <a:t>BTK</a:t>
            </a:r>
            <a:r>
              <a:rPr sz="1400" b="1" i="1">
                <a:latin typeface="Calibri-BoldItalic"/>
                <a:ea typeface="Calibri-BoldItalic"/>
                <a:cs typeface="Calibri-BoldItalic"/>
                <a:sym typeface="Calibri-BoldItalic"/>
              </a:rPr>
              <a:t> </a:t>
            </a:r>
            <a:r>
              <a:rPr sz="1400"/>
              <a:t>for </a:t>
            </a:r>
            <a:r>
              <a:rPr sz="1400" spc="-4"/>
              <a:t>Activity</a:t>
            </a:r>
          </a:p>
        </p:txBody>
      </p:sp>
      <p:sp>
        <p:nvSpPr>
          <p:cNvPr id="240" name="object 20"/>
          <p:cNvSpPr txBox="1"/>
          <p:nvPr/>
        </p:nvSpPr>
        <p:spPr>
          <a:xfrm>
            <a:off x="6071526" y="1164845"/>
            <a:ext cx="3691418" cy="646331"/>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latin typeface="Chalkboard SE Regular"/>
                <a:ea typeface="Chalkboard SE Regular"/>
                <a:cs typeface="Chalkboard SE Regular"/>
                <a:sym typeface="Chalkboard SE Regular"/>
              </a:defRPr>
            </a:pPr>
            <a:r>
              <a:rPr sz="1400"/>
              <a:t>Noncovalent</a:t>
            </a:r>
            <a:r>
              <a:rPr sz="1400" spc="8"/>
              <a:t> </a:t>
            </a:r>
            <a:r>
              <a:rPr sz="1400" spc="-13"/>
              <a:t>BTK</a:t>
            </a:r>
            <a:r>
              <a:rPr sz="1400" spc="13"/>
              <a:t> </a:t>
            </a:r>
            <a:r>
              <a:rPr sz="1400"/>
              <a:t>Inhibitors</a:t>
            </a:r>
            <a:r>
              <a:rPr sz="1400" spc="8"/>
              <a:t> </a:t>
            </a:r>
            <a:r>
              <a:rPr sz="1400" spc="-4"/>
              <a:t>(Pirtobrutinib,</a:t>
            </a:r>
            <a:r>
              <a:rPr sz="1400" spc="13"/>
              <a:t> </a:t>
            </a:r>
            <a:r>
              <a:rPr sz="1400"/>
              <a:t>Nemtabrutinib) </a:t>
            </a:r>
            <a:r>
              <a:rPr sz="1400" spc="-301"/>
              <a:t> </a:t>
            </a:r>
            <a:r>
              <a:rPr sz="1400" spc="-4"/>
              <a:t>Are</a:t>
            </a:r>
            <a:r>
              <a:rPr sz="1400"/>
              <a:t> </a:t>
            </a:r>
            <a:r>
              <a:rPr sz="1400" spc="-4"/>
              <a:t>Active </a:t>
            </a:r>
            <a:r>
              <a:rPr sz="1400"/>
              <a:t>Against</a:t>
            </a:r>
            <a:r>
              <a:rPr sz="1400" spc="-4"/>
              <a:t> Both</a:t>
            </a:r>
            <a:r>
              <a:rPr sz="1400" spc="4"/>
              <a:t> </a:t>
            </a:r>
            <a:r>
              <a:rPr sz="1400"/>
              <a:t>WT </a:t>
            </a:r>
            <a:r>
              <a:rPr sz="1400" spc="-4"/>
              <a:t>and</a:t>
            </a:r>
            <a:r>
              <a:rPr sz="1400" spc="4"/>
              <a:t> </a:t>
            </a:r>
            <a:r>
              <a:rPr sz="1400"/>
              <a:t>C481-Mutated </a:t>
            </a:r>
            <a:r>
              <a:rPr sz="1400" b="1" i="1" spc="-13">
                <a:latin typeface="Calibri-BoldItalic"/>
                <a:ea typeface="Calibri-BoldItalic"/>
                <a:cs typeface="Calibri-BoldItalic"/>
                <a:sym typeface="Calibri-BoldItalic"/>
              </a:rPr>
              <a:t>BTK</a:t>
            </a:r>
          </a:p>
        </p:txBody>
      </p:sp>
      <p:sp>
        <p:nvSpPr>
          <p:cNvPr id="241" name="object 21"/>
          <p:cNvSpPr txBox="1"/>
          <p:nvPr/>
        </p:nvSpPr>
        <p:spPr>
          <a:xfrm>
            <a:off x="3999846" y="2769106"/>
            <a:ext cx="830107"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spcBef>
                <a:spcPts val="100"/>
              </a:spcBef>
              <a:defRPr sz="1400" b="1" spc="-10">
                <a:solidFill>
                  <a:srgbClr val="015873"/>
                </a:solidFill>
                <a:latin typeface="+mj-lt"/>
                <a:ea typeface="+mj-ea"/>
                <a:cs typeface="+mj-cs"/>
                <a:sym typeface="Calibri"/>
              </a:defRPr>
            </a:pPr>
            <a:r>
              <a:rPr sz="1400"/>
              <a:t>Covalent</a:t>
            </a:r>
            <a:r>
              <a:rPr sz="1400" spc="-60"/>
              <a:t> </a:t>
            </a:r>
            <a:r>
              <a:rPr sz="1400"/>
              <a:t>BTKis</a:t>
            </a:r>
          </a:p>
        </p:txBody>
      </p:sp>
      <p:sp>
        <p:nvSpPr>
          <p:cNvPr id="242" name="Şekil"/>
          <p:cNvSpPr/>
          <p:nvPr/>
        </p:nvSpPr>
        <p:spPr>
          <a:xfrm>
            <a:off x="4188154" y="4321562"/>
            <a:ext cx="1580611" cy="7755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8043" y="21600"/>
                </a:lnTo>
                <a:lnTo>
                  <a:pt x="18490" y="21516"/>
                </a:lnTo>
                <a:lnTo>
                  <a:pt x="18919" y="21270"/>
                </a:lnTo>
                <a:lnTo>
                  <a:pt x="19329" y="20873"/>
                </a:lnTo>
                <a:lnTo>
                  <a:pt x="19715" y="20335"/>
                </a:lnTo>
                <a:lnTo>
                  <a:pt x="20075" y="19665"/>
                </a:lnTo>
                <a:lnTo>
                  <a:pt x="846" y="19611"/>
                </a:lnTo>
                <a:lnTo>
                  <a:pt x="846" y="1988"/>
                </a:lnTo>
                <a:lnTo>
                  <a:pt x="21600" y="1988"/>
                </a:lnTo>
                <a:lnTo>
                  <a:pt x="21600" y="0"/>
                </a:lnTo>
                <a:close/>
              </a:path>
            </a:pathLst>
          </a:custGeom>
          <a:solidFill>
            <a:srgbClr val="365D66"/>
          </a:solidFill>
          <a:ln w="12700">
            <a:miter lim="400000"/>
          </a:ln>
        </p:spPr>
        <p:txBody>
          <a:bodyPr lIns="45718" tIns="45718" rIns="45718" bIns="45718"/>
          <a:lstStyle/>
          <a:p>
            <a:pPr>
              <a:defRPr>
                <a:latin typeface="+mj-lt"/>
                <a:ea typeface="+mj-ea"/>
                <a:cs typeface="+mj-cs"/>
                <a:sym typeface="Calibri"/>
              </a:defRPr>
            </a:pPr>
            <a:endParaRPr/>
          </a:p>
        </p:txBody>
      </p:sp>
      <p:sp>
        <p:nvSpPr>
          <p:cNvPr id="243" name="object 23"/>
          <p:cNvSpPr txBox="1"/>
          <p:nvPr/>
        </p:nvSpPr>
        <p:spPr>
          <a:xfrm>
            <a:off x="4689749" y="4310253"/>
            <a:ext cx="987267" cy="652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080" indent="12700">
              <a:lnSpc>
                <a:spcPct val="101400"/>
              </a:lnSpc>
              <a:defRPr sz="1400" b="1" spc="-10">
                <a:latin typeface="+mj-lt"/>
                <a:ea typeface="+mj-ea"/>
                <a:cs typeface="+mj-cs"/>
                <a:sym typeface="Calibri"/>
              </a:defRPr>
            </a:pPr>
            <a:r>
              <a:rPr sz="1400"/>
              <a:t>Covalently</a:t>
            </a:r>
            <a:r>
              <a:rPr sz="1400" spc="-60"/>
              <a:t> </a:t>
            </a:r>
            <a:r>
              <a:rPr sz="1400" spc="-5"/>
              <a:t>bound </a:t>
            </a:r>
            <a:r>
              <a:rPr sz="1400" spc="-300"/>
              <a:t> </a:t>
            </a:r>
            <a:r>
              <a:rPr sz="1400"/>
              <a:t>to</a:t>
            </a:r>
            <a:r>
              <a:rPr sz="1400" spc="-15"/>
              <a:t> </a:t>
            </a:r>
            <a:r>
              <a:rPr sz="1400" spc="-5"/>
              <a:t>C481</a:t>
            </a:r>
          </a:p>
        </p:txBody>
      </p:sp>
      <p:sp>
        <p:nvSpPr>
          <p:cNvPr id="244" name="object 24"/>
          <p:cNvSpPr txBox="1"/>
          <p:nvPr/>
        </p:nvSpPr>
        <p:spPr>
          <a:xfrm>
            <a:off x="4151784" y="4653137"/>
            <a:ext cx="553511" cy="16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spcBef>
                <a:spcPts val="100"/>
              </a:spcBef>
              <a:defRPr sz="1100" b="1" spc="4">
                <a:solidFill>
                  <a:srgbClr val="015873"/>
                </a:solidFill>
                <a:latin typeface="Arial"/>
                <a:ea typeface="Arial"/>
                <a:cs typeface="Arial"/>
                <a:sym typeface="Arial"/>
              </a:defRPr>
            </a:pPr>
            <a:r>
              <a:rPr sz="1100"/>
              <a:t>C</a:t>
            </a:r>
            <a:r>
              <a:rPr sz="1100"/>
              <a:t>481</a:t>
            </a:r>
          </a:p>
        </p:txBody>
      </p:sp>
      <p:sp>
        <p:nvSpPr>
          <p:cNvPr id="245" name="object 25"/>
          <p:cNvSpPr txBox="1"/>
          <p:nvPr/>
        </p:nvSpPr>
        <p:spPr>
          <a:xfrm>
            <a:off x="8112224" y="4725145"/>
            <a:ext cx="578846" cy="16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spcBef>
                <a:spcPts val="100"/>
              </a:spcBef>
              <a:defRPr sz="1100" b="1" spc="4">
                <a:solidFill>
                  <a:srgbClr val="015873"/>
                </a:solidFill>
                <a:latin typeface="Arial"/>
                <a:ea typeface="Arial"/>
                <a:cs typeface="Arial"/>
                <a:sym typeface="Arial"/>
              </a:defRPr>
            </a:pPr>
            <a:r>
              <a:rPr sz="1100"/>
              <a:t>C</a:t>
            </a:r>
            <a:r>
              <a:rPr sz="1100"/>
              <a:t>481</a:t>
            </a:r>
          </a:p>
        </p:txBody>
      </p:sp>
      <p:sp>
        <p:nvSpPr>
          <p:cNvPr id="246" name="Şekil"/>
          <p:cNvSpPr/>
          <p:nvPr/>
        </p:nvSpPr>
        <p:spPr>
          <a:xfrm>
            <a:off x="8060928" y="4508818"/>
            <a:ext cx="1924082" cy="6154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8678" y="21600"/>
                </a:lnTo>
                <a:lnTo>
                  <a:pt x="19110" y="21483"/>
                </a:lnTo>
                <a:lnTo>
                  <a:pt x="19522" y="21143"/>
                </a:lnTo>
                <a:lnTo>
                  <a:pt x="19910" y="20596"/>
                </a:lnTo>
                <a:lnTo>
                  <a:pt x="20269" y="19860"/>
                </a:lnTo>
                <a:lnTo>
                  <a:pt x="695" y="19612"/>
                </a:lnTo>
                <a:lnTo>
                  <a:pt x="695" y="1989"/>
                </a:lnTo>
                <a:lnTo>
                  <a:pt x="21600" y="1989"/>
                </a:lnTo>
                <a:lnTo>
                  <a:pt x="21600" y="0"/>
                </a:lnTo>
                <a:close/>
              </a:path>
            </a:pathLst>
          </a:custGeom>
          <a:solidFill>
            <a:srgbClr val="365D66"/>
          </a:solidFill>
          <a:ln w="12700">
            <a:miter lim="400000"/>
          </a:ln>
        </p:spPr>
        <p:txBody>
          <a:bodyPr lIns="45718" tIns="45718" rIns="45718" bIns="45718"/>
          <a:lstStyle/>
          <a:p>
            <a:pPr>
              <a:defRPr>
                <a:latin typeface="+mj-lt"/>
                <a:ea typeface="+mj-ea"/>
                <a:cs typeface="+mj-cs"/>
                <a:sym typeface="Calibri"/>
              </a:defRPr>
            </a:pPr>
            <a:endParaRPr/>
          </a:p>
        </p:txBody>
      </p:sp>
      <p:sp>
        <p:nvSpPr>
          <p:cNvPr id="247" name="object 27"/>
          <p:cNvSpPr txBox="1"/>
          <p:nvPr/>
        </p:nvSpPr>
        <p:spPr>
          <a:xfrm>
            <a:off x="8688288" y="4509120"/>
            <a:ext cx="1262542" cy="581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080" indent="12700">
              <a:lnSpc>
                <a:spcPct val="104999"/>
              </a:lnSpc>
              <a:spcBef>
                <a:spcPts val="100"/>
              </a:spcBef>
              <a:defRPr sz="1200" b="1">
                <a:latin typeface="+mj-lt"/>
                <a:ea typeface="+mj-ea"/>
                <a:cs typeface="+mj-cs"/>
                <a:sym typeface="Calibri"/>
              </a:defRPr>
            </a:pPr>
            <a:r>
              <a:rPr sz="1200"/>
              <a:t>Does not </a:t>
            </a:r>
            <a:r>
              <a:rPr sz="1200" spc="-5"/>
              <a:t>require </a:t>
            </a:r>
            <a:r>
              <a:rPr sz="1200"/>
              <a:t>C481 </a:t>
            </a:r>
            <a:r>
              <a:rPr sz="1200" spc="-10"/>
              <a:t>to </a:t>
            </a:r>
            <a:r>
              <a:rPr sz="1200" spc="-5"/>
              <a:t> </a:t>
            </a:r>
            <a:r>
              <a:rPr sz="1200"/>
              <a:t>bind</a:t>
            </a:r>
            <a:r>
              <a:rPr sz="1200" spc="-10"/>
              <a:t> to</a:t>
            </a:r>
            <a:r>
              <a:rPr sz="1200" spc="-5"/>
              <a:t> </a:t>
            </a:r>
            <a:r>
              <a:rPr sz="1200"/>
              <a:t>the</a:t>
            </a:r>
            <a:r>
              <a:rPr sz="1200" spc="-15"/>
              <a:t> </a:t>
            </a:r>
            <a:r>
              <a:rPr sz="1200" spc="-5"/>
              <a:t>kinase</a:t>
            </a:r>
            <a:r>
              <a:rPr sz="1200" spc="-15"/>
              <a:t> </a:t>
            </a:r>
            <a:r>
              <a:rPr sz="1200" spc="-5"/>
              <a:t>domain</a:t>
            </a:r>
          </a:p>
        </p:txBody>
      </p:sp>
      <p:sp>
        <p:nvSpPr>
          <p:cNvPr id="248" name="Tüm kovalent olarak bağlanan BTK inhibitörleri, 481. pozisyondaki sisteine   geri döndürülemez şekilde bağlanır (CYS-481),…"/>
          <p:cNvSpPr txBox="1"/>
          <p:nvPr/>
        </p:nvSpPr>
        <p:spPr>
          <a:xfrm>
            <a:off x="1709342" y="5767952"/>
            <a:ext cx="8773316" cy="95410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80472" indent="-180472">
              <a:buSzPct val="100000"/>
              <a:buChar char="•"/>
              <a:defRPr sz="1400">
                <a:latin typeface="Chalkboard SE Regular"/>
                <a:ea typeface="Chalkboard SE Regular"/>
                <a:cs typeface="Chalkboard SE Regular"/>
                <a:sym typeface="Chalkboard SE Regular"/>
              </a:defRPr>
            </a:pPr>
            <a:r>
              <a:rPr sz="1400"/>
              <a:t>Tüm kovalent olarak bağlanan BTK inhibitörleri, 481. pozisyondaki sisteine ​​geri döndürülemez şekilde bağlanır (CYS-481),</a:t>
            </a:r>
          </a:p>
          <a:p>
            <a:pPr marL="180472" indent="-180472">
              <a:buSzPct val="100000"/>
              <a:buChar char="•"/>
              <a:defRPr sz="1400">
                <a:latin typeface="Chalkboard SE Regular"/>
                <a:ea typeface="Chalkboard SE Regular"/>
                <a:cs typeface="Chalkboard SE Regular"/>
                <a:sym typeface="Chalkboard SE Regular"/>
              </a:defRPr>
            </a:pPr>
            <a:r>
              <a:rPr sz="1400"/>
              <a:t>BTK'nın ATP bağlanma cebini bloke ederek, tirozin rezidü 223'te otofosforilasyonu ve tam BTK aktivasyonunu önler</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Title 2"/>
          <p:cNvSpPr txBox="1">
            <a:spLocks noGrp="1"/>
          </p:cNvSpPr>
          <p:nvPr>
            <p:ph type="title"/>
          </p:nvPr>
        </p:nvSpPr>
        <p:spPr>
          <a:xfrm>
            <a:off x="1981200" y="274637"/>
            <a:ext cx="8229600" cy="1143004"/>
          </a:xfrm>
          <a:prstGeom prst="rect">
            <a:avLst/>
          </a:prstGeom>
        </p:spPr>
        <p:txBody>
          <a:bodyPr/>
          <a:lstStyle>
            <a:lvl1pPr>
              <a:defRPr sz="3200"/>
            </a:lvl1pPr>
          </a:lstStyle>
          <a:p>
            <a:r>
              <a:t>BTK inhibisyonunda yan etkiler</a:t>
            </a:r>
          </a:p>
        </p:txBody>
      </p:sp>
      <p:sp>
        <p:nvSpPr>
          <p:cNvPr id="891" name="TextBox 1"/>
          <p:cNvSpPr txBox="1"/>
          <p:nvPr/>
        </p:nvSpPr>
        <p:spPr>
          <a:xfrm>
            <a:off x="1952591" y="2143117"/>
            <a:ext cx="4176564" cy="2616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400"/>
              </a:spcBef>
              <a:buSzPct val="100000"/>
              <a:buChar char="▪"/>
              <a:defRPr sz="1600" b="1">
                <a:latin typeface="+mj-lt"/>
                <a:ea typeface="+mj-ea"/>
                <a:cs typeface="+mj-cs"/>
                <a:sym typeface="Calibri"/>
              </a:defRPr>
            </a:pPr>
            <a:r>
              <a:rPr sz="1600"/>
              <a:t>Lenfositoz (İbr-Aca)</a:t>
            </a:r>
          </a:p>
          <a:p>
            <a:pPr marL="800100" lvl="1" indent="-342900">
              <a:spcBef>
                <a:spcPts val="400"/>
              </a:spcBef>
              <a:buSzPct val="100000"/>
              <a:buFont typeface="Trebuchet MS"/>
              <a:buChar char="–"/>
              <a:defRPr sz="1600">
                <a:latin typeface="+mj-lt"/>
                <a:ea typeface="+mj-ea"/>
                <a:cs typeface="+mj-cs"/>
                <a:sym typeface="Calibri"/>
              </a:defRPr>
            </a:pPr>
            <a:r>
              <a:rPr sz="1600"/>
              <a:t>Tedavinin ilk haftasında başlar 8. haftada geriler</a:t>
            </a:r>
          </a:p>
          <a:p>
            <a:pPr marL="342900" indent="-342900">
              <a:spcBef>
                <a:spcPts val="400"/>
              </a:spcBef>
              <a:defRPr sz="1600">
                <a:latin typeface="+mj-lt"/>
                <a:ea typeface="+mj-ea"/>
                <a:cs typeface="+mj-cs"/>
                <a:sym typeface="Calibri"/>
              </a:defRPr>
            </a:pPr>
            <a:endParaRPr sz="1600"/>
          </a:p>
          <a:p>
            <a:pPr marL="285750" indent="-285750">
              <a:spcBef>
                <a:spcPts val="400"/>
              </a:spcBef>
              <a:buSzPct val="100000"/>
              <a:buChar char="▪"/>
              <a:defRPr sz="1600" b="1">
                <a:latin typeface="+mj-lt"/>
                <a:ea typeface="+mj-ea"/>
                <a:cs typeface="+mj-cs"/>
                <a:sym typeface="Calibri"/>
              </a:defRPr>
            </a:pPr>
            <a:r>
              <a:rPr sz="1600"/>
              <a:t>Baş ağrısı (acalabrutinib)</a:t>
            </a:r>
          </a:p>
          <a:p>
            <a:pPr marL="800100" lvl="1" indent="-342900">
              <a:spcBef>
                <a:spcPts val="400"/>
              </a:spcBef>
              <a:buSzPct val="100000"/>
              <a:buFont typeface="Trebuchet MS"/>
              <a:buChar char="–"/>
              <a:defRPr sz="1600">
                <a:latin typeface="+mj-lt"/>
                <a:ea typeface="+mj-ea"/>
                <a:cs typeface="+mj-cs"/>
                <a:sym typeface="Calibri"/>
              </a:defRPr>
            </a:pPr>
            <a:r>
              <a:rPr sz="1600"/>
              <a:t>Düşük dereceli, tedavinin erken dönemlerinde 4-8 haftada geriler</a:t>
            </a:r>
          </a:p>
          <a:p>
            <a:pPr marL="800100" lvl="1" indent="-342900">
              <a:spcBef>
                <a:spcPts val="400"/>
              </a:spcBef>
              <a:buSzPct val="100000"/>
              <a:buFont typeface="Trebuchet MS"/>
              <a:buChar char="–"/>
              <a:defRPr sz="1600">
                <a:latin typeface="+mj-lt"/>
                <a:ea typeface="+mj-ea"/>
                <a:cs typeface="+mj-cs"/>
                <a:sym typeface="Calibri"/>
              </a:defRPr>
            </a:pPr>
            <a:r>
              <a:rPr sz="1600"/>
              <a:t>Analjezik (asetominofen vs)</a:t>
            </a:r>
          </a:p>
          <a:p>
            <a:pPr marL="800100" lvl="1" indent="-342900">
              <a:spcBef>
                <a:spcPts val="400"/>
              </a:spcBef>
              <a:buSzPct val="100000"/>
              <a:buFont typeface="Trebuchet MS"/>
              <a:buChar char="–"/>
              <a:defRPr sz="1600">
                <a:latin typeface="+mj-lt"/>
                <a:ea typeface="+mj-ea"/>
                <a:cs typeface="+mj-cs"/>
                <a:sym typeface="Calibri"/>
              </a:defRPr>
            </a:pPr>
            <a:r>
              <a:rPr sz="1600"/>
              <a:t>NSAİ kanama riski nedeni ile kaçınılır</a:t>
            </a:r>
          </a:p>
        </p:txBody>
      </p:sp>
      <p:sp>
        <p:nvSpPr>
          <p:cNvPr id="892" name="TextBox 3"/>
          <p:cNvSpPr txBox="1"/>
          <p:nvPr/>
        </p:nvSpPr>
        <p:spPr>
          <a:xfrm>
            <a:off x="6453189" y="2214553"/>
            <a:ext cx="3929094" cy="2667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spcBef>
                <a:spcPts val="400"/>
              </a:spcBef>
              <a:buSzPct val="100000"/>
              <a:buChar char="▪"/>
              <a:defRPr sz="1600" b="1">
                <a:latin typeface="+mj-lt"/>
                <a:ea typeface="+mj-ea"/>
                <a:cs typeface="+mj-cs"/>
                <a:sym typeface="Calibri"/>
              </a:defRPr>
            </a:pPr>
            <a:r>
              <a:rPr sz="1600"/>
              <a:t>Enfeksiyonlar</a:t>
            </a:r>
          </a:p>
          <a:p>
            <a:pPr marL="742950" lvl="1" indent="-285750">
              <a:spcBef>
                <a:spcPts val="400"/>
              </a:spcBef>
              <a:buSzPct val="100000"/>
              <a:buChar char="▪"/>
              <a:defRPr sz="1600" b="1">
                <a:latin typeface="+mj-lt"/>
                <a:ea typeface="+mj-ea"/>
                <a:cs typeface="+mj-cs"/>
                <a:sym typeface="Calibri"/>
              </a:defRPr>
            </a:pPr>
            <a:r>
              <a:rPr sz="1600"/>
              <a:t>En sık pnömoni</a:t>
            </a:r>
          </a:p>
          <a:p>
            <a:pPr marL="742950" lvl="1" indent="-285750">
              <a:spcBef>
                <a:spcPts val="400"/>
              </a:spcBef>
              <a:buSzPct val="100000"/>
              <a:buChar char="▪"/>
              <a:defRPr sz="1600">
                <a:latin typeface="+mj-lt"/>
                <a:ea typeface="+mj-ea"/>
                <a:cs typeface="+mj-cs"/>
                <a:sym typeface="Calibri"/>
              </a:defRPr>
            </a:pPr>
            <a:r>
              <a:rPr sz="1600"/>
              <a:t>Profilaksi için spesifik bir rehber önerisi yok</a:t>
            </a:r>
          </a:p>
          <a:p>
            <a:pPr marL="285750" indent="-285750">
              <a:spcBef>
                <a:spcPts val="400"/>
              </a:spcBef>
              <a:buSzPct val="100000"/>
              <a:buChar char="▪"/>
              <a:defRPr sz="1600" b="1">
                <a:latin typeface="+mj-lt"/>
                <a:ea typeface="+mj-ea"/>
                <a:cs typeface="+mj-cs"/>
                <a:sym typeface="Calibri"/>
              </a:defRPr>
            </a:pPr>
            <a:r>
              <a:rPr sz="1600"/>
              <a:t>Döküntü (ibrutinib)</a:t>
            </a:r>
          </a:p>
          <a:p>
            <a:pPr marL="800100" lvl="1" indent="-342900">
              <a:spcBef>
                <a:spcPts val="400"/>
              </a:spcBef>
              <a:buSzPct val="100000"/>
              <a:buFont typeface="Trebuchet MS"/>
              <a:buChar char="–"/>
              <a:defRPr sz="1600">
                <a:latin typeface="+mj-lt"/>
                <a:ea typeface="+mj-ea"/>
                <a:cs typeface="+mj-cs"/>
                <a:sym typeface="Calibri"/>
              </a:defRPr>
            </a:pPr>
            <a:r>
              <a:rPr sz="1600"/>
              <a:t>Asemptomatik</a:t>
            </a:r>
          </a:p>
          <a:p>
            <a:pPr marL="800100" lvl="1" indent="-342900">
              <a:spcBef>
                <a:spcPts val="400"/>
              </a:spcBef>
              <a:buSzPct val="100000"/>
              <a:buFont typeface="Trebuchet MS"/>
              <a:buChar char="–"/>
              <a:defRPr sz="1600">
                <a:latin typeface="+mj-lt"/>
                <a:ea typeface="+mj-ea"/>
                <a:cs typeface="+mj-cs"/>
                <a:sym typeface="Calibri"/>
              </a:defRPr>
            </a:pPr>
            <a:r>
              <a:rPr sz="1600"/>
              <a:t>Topikal antihistaminikler, KS</a:t>
            </a:r>
          </a:p>
          <a:p>
            <a:pPr marL="285750" indent="-285750">
              <a:spcBef>
                <a:spcPts val="400"/>
              </a:spcBef>
              <a:buSzPct val="100000"/>
              <a:buChar char="▪"/>
              <a:defRPr sz="1600" b="1">
                <a:latin typeface="+mj-lt"/>
                <a:ea typeface="+mj-ea"/>
                <a:cs typeface="+mj-cs"/>
                <a:sym typeface="Calibri"/>
              </a:defRPr>
            </a:pPr>
            <a:r>
              <a:rPr sz="1600"/>
              <a:t>İkincil primer tümör(hepsi)</a:t>
            </a:r>
            <a:r>
              <a:rPr sz="1600"/>
              <a:t>	</a:t>
            </a:r>
          </a:p>
          <a:p>
            <a:pPr marL="800100" lvl="1" indent="-342900">
              <a:spcBef>
                <a:spcPts val="400"/>
              </a:spcBef>
              <a:buSzPct val="100000"/>
              <a:buFont typeface="Trebuchet MS"/>
              <a:buChar char="–"/>
              <a:defRPr sz="1600">
                <a:latin typeface="+mj-lt"/>
                <a:ea typeface="+mj-ea"/>
                <a:cs typeface="+mj-cs"/>
                <a:sym typeface="Calibri"/>
              </a:defRPr>
            </a:pPr>
            <a:r>
              <a:rPr sz="1600"/>
              <a:t>En sık: Cilt kanseri</a:t>
            </a:r>
          </a:p>
        </p:txBody>
      </p:sp>
      <p:sp>
        <p:nvSpPr>
          <p:cNvPr id="893" name="Text Box 11"/>
          <p:cNvSpPr txBox="1"/>
          <p:nvPr/>
        </p:nvSpPr>
        <p:spPr>
          <a:xfrm>
            <a:off x="1938340" y="6181408"/>
            <a:ext cx="8539161"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defRPr sz="1200">
                <a:solidFill>
                  <a:srgbClr val="455560"/>
                </a:solidFill>
                <a:latin typeface="+mj-lt"/>
                <a:ea typeface="+mj-ea"/>
                <a:cs typeface="+mj-cs"/>
                <a:sym typeface="Calibri"/>
              </a:defRPr>
            </a:pPr>
            <a:r>
              <a:rPr sz="1200"/>
              <a:t>Ibrutinib PI. Acalabrutinib PI. Zanubrutinib PI. Moore. J Adv Pract Oncol. 2021;12:439. Stephens. Blood. 2019;133:1298. </a:t>
            </a:r>
            <a:br>
              <a:rPr sz="1200"/>
            </a:br>
            <a:r>
              <a:rPr sz="1200"/>
              <a:t>Rogers. J Adv Pract Oncol. 2017;8:97. </a:t>
            </a:r>
            <a:r>
              <a:rPr sz="1200" spc="-10"/>
              <a:t>NCCN. Clinical practice guidelines in oncology: CLL/SLL. v.1.2023. nccn.org.</a:t>
            </a:r>
            <a:r>
              <a:rPr sz="1200"/>
              <a:t>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5" name="Adsız.png" descr="Adsız.png"/>
          <p:cNvPicPr>
            <a:picLocks noChangeAspect="1"/>
          </p:cNvPicPr>
          <p:nvPr/>
        </p:nvPicPr>
        <p:blipFill>
          <a:blip r:embed="rId2">
            <a:extLst/>
          </a:blip>
          <a:stretch>
            <a:fillRect/>
          </a:stretch>
        </p:blipFill>
        <p:spPr>
          <a:xfrm>
            <a:off x="1655763" y="915596"/>
            <a:ext cx="9144001" cy="5026809"/>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1 Başlık"/>
          <p:cNvSpPr txBox="1">
            <a:spLocks noGrp="1"/>
          </p:cNvSpPr>
          <p:nvPr>
            <p:ph type="title"/>
          </p:nvPr>
        </p:nvSpPr>
        <p:spPr>
          <a:xfrm>
            <a:off x="1981200" y="274637"/>
            <a:ext cx="8229600" cy="1143004"/>
          </a:xfrm>
          <a:prstGeom prst="rect">
            <a:avLst/>
          </a:prstGeom>
        </p:spPr>
        <p:txBody>
          <a:bodyPr/>
          <a:lstStyle>
            <a:lvl1pPr defTabSz="832102">
              <a:defRPr sz="3100"/>
            </a:lvl1pPr>
          </a:lstStyle>
          <a:p>
            <a:r>
              <a:t>Btk inhibitörleri ile Derece 3-4 Non-hematolojik yan etki yönetimi</a:t>
            </a:r>
          </a:p>
        </p:txBody>
      </p:sp>
      <p:sp>
        <p:nvSpPr>
          <p:cNvPr id="898" name="2 İçerik Yer Tutucusu"/>
          <p:cNvSpPr txBox="1">
            <a:spLocks noGrp="1"/>
          </p:cNvSpPr>
          <p:nvPr>
            <p:ph type="body" sz="half" idx="1"/>
          </p:nvPr>
        </p:nvSpPr>
        <p:spPr>
          <a:xfrm>
            <a:off x="2881288" y="5143487"/>
            <a:ext cx="7429521" cy="1714515"/>
          </a:xfrm>
          <a:prstGeom prst="rect">
            <a:avLst/>
          </a:prstGeom>
        </p:spPr>
        <p:txBody>
          <a:bodyPr/>
          <a:lstStyle/>
          <a:p>
            <a:pPr marL="0" indent="0">
              <a:lnSpc>
                <a:spcPct val="90000"/>
              </a:lnSpc>
              <a:spcBef>
                <a:spcPts val="600"/>
              </a:spcBef>
              <a:buSzTx/>
              <a:buNone/>
              <a:defRPr sz="2000" b="1"/>
            </a:pPr>
            <a:r>
              <a:t>Zanubrutinib</a:t>
            </a:r>
          </a:p>
          <a:p>
            <a:pPr>
              <a:lnSpc>
                <a:spcPct val="90000"/>
              </a:lnSpc>
              <a:spcBef>
                <a:spcPts val="300"/>
              </a:spcBef>
              <a:defRPr sz="1600"/>
            </a:pPr>
            <a:r>
              <a:t>Bazale ya da derece 1’e gerileyene kadar kesilir</a:t>
            </a:r>
          </a:p>
          <a:p>
            <a:pPr>
              <a:lnSpc>
                <a:spcPct val="90000"/>
              </a:lnSpc>
              <a:spcBef>
                <a:spcPts val="600"/>
              </a:spcBef>
              <a:defRPr sz="1600"/>
            </a:pPr>
            <a:r>
              <a:t>Geri düzelmeden sonra başlangıç dozundan tekrar başlanır, (160 mg 2x1-320 mg1x1)  eğer tekrarlarsa 2. rekürrenste , 80 mg 2x1 ya da 160 mg 1x1 ,3. de 1x 80 mg </a:t>
            </a:r>
          </a:p>
          <a:p>
            <a:pPr>
              <a:lnSpc>
                <a:spcPct val="90000"/>
              </a:lnSpc>
              <a:spcBef>
                <a:spcPts val="600"/>
              </a:spcBef>
              <a:defRPr sz="1600"/>
            </a:pPr>
            <a:r>
              <a:t>Eğer 4. kez meydana gelirse ilaç kesilir</a:t>
            </a:r>
          </a:p>
        </p:txBody>
      </p:sp>
      <p:sp>
        <p:nvSpPr>
          <p:cNvPr id="899" name="3 Metin kutusu"/>
          <p:cNvSpPr txBox="1"/>
          <p:nvPr/>
        </p:nvSpPr>
        <p:spPr>
          <a:xfrm>
            <a:off x="1881158" y="1643047"/>
            <a:ext cx="7429552" cy="147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b="1">
                <a:latin typeface="+mj-lt"/>
                <a:ea typeface="+mj-ea"/>
                <a:cs typeface="+mj-cs"/>
                <a:sym typeface="Calibri"/>
              </a:defRPr>
            </a:pPr>
            <a:r>
              <a:t>İbrutinib</a:t>
            </a:r>
          </a:p>
          <a:p>
            <a:pPr>
              <a:buSzPct val="100000"/>
              <a:buFont typeface="Arial"/>
              <a:buChar char="•"/>
              <a:defRPr>
                <a:latin typeface="+mj-lt"/>
                <a:ea typeface="+mj-ea"/>
                <a:cs typeface="+mj-cs"/>
                <a:sym typeface="Calibri"/>
              </a:defRPr>
            </a:pPr>
            <a:r>
              <a:t>Bazale ya da derece 1’e gerileyene kadar kesilir</a:t>
            </a:r>
          </a:p>
          <a:p>
            <a:pPr>
              <a:buSzPct val="100000"/>
              <a:buFont typeface="Arial"/>
              <a:buChar char="•"/>
              <a:defRPr>
                <a:latin typeface="+mj-lt"/>
                <a:ea typeface="+mj-ea"/>
                <a:cs typeface="+mj-cs"/>
                <a:sym typeface="Calibri"/>
              </a:defRPr>
            </a:pPr>
            <a:r>
              <a:t>Geri düzelmeden sonra  420 mg dozdan tekrar başlanır, eğer tekrarlarsa her rekürrenste 140 mg azaltılır</a:t>
            </a:r>
          </a:p>
          <a:p>
            <a:pPr>
              <a:buSzPct val="100000"/>
              <a:buFont typeface="Arial"/>
              <a:buChar char="•"/>
              <a:defRPr>
                <a:latin typeface="+mj-lt"/>
                <a:ea typeface="+mj-ea"/>
                <a:cs typeface="+mj-cs"/>
                <a:sym typeface="Calibri"/>
              </a:defRPr>
            </a:pPr>
            <a:r>
              <a:t>Eğer 4. kez meydana gelirse ilaç kesilir</a:t>
            </a:r>
          </a:p>
        </p:txBody>
      </p:sp>
      <p:sp>
        <p:nvSpPr>
          <p:cNvPr id="900" name="4 Metin kutusu"/>
          <p:cNvSpPr txBox="1"/>
          <p:nvPr/>
        </p:nvSpPr>
        <p:spPr>
          <a:xfrm>
            <a:off x="2238347" y="3286123"/>
            <a:ext cx="6929488" cy="1754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b="1">
                <a:latin typeface="+mj-lt"/>
                <a:ea typeface="+mj-ea"/>
                <a:cs typeface="+mj-cs"/>
                <a:sym typeface="Calibri"/>
              </a:defRPr>
            </a:pPr>
            <a:r>
              <a:t>Acalabrutinib</a:t>
            </a:r>
          </a:p>
          <a:p>
            <a:pPr>
              <a:buSzPct val="100000"/>
              <a:buFont typeface="Arial"/>
              <a:buChar char="•"/>
              <a:defRPr>
                <a:latin typeface="+mj-lt"/>
                <a:ea typeface="+mj-ea"/>
                <a:cs typeface="+mj-cs"/>
                <a:sym typeface="Calibri"/>
              </a:defRPr>
            </a:pPr>
            <a:r>
              <a:t>Bazale ya da derece 1’e gerileyene kadar kesilir</a:t>
            </a:r>
          </a:p>
          <a:p>
            <a:pPr>
              <a:buSzPct val="100000"/>
              <a:buFont typeface="Arial"/>
              <a:buChar char="•"/>
              <a:defRPr>
                <a:latin typeface="+mj-lt"/>
                <a:ea typeface="+mj-ea"/>
                <a:cs typeface="+mj-cs"/>
                <a:sym typeface="Calibri"/>
              </a:defRPr>
            </a:pPr>
            <a:r>
              <a:t>Geri düzelmeden sonra başlangıç dozundan tekrar başlanır, (100 mg 2x1)  eğer tekrarlarsa 1. ve 2. rekürrenste 100 mg 2x1 başlanılır, 3. nükste 100 mg a azaltılır</a:t>
            </a:r>
          </a:p>
          <a:p>
            <a:pPr>
              <a:buSzPct val="100000"/>
              <a:buFont typeface="Arial"/>
              <a:buChar char="•"/>
              <a:defRPr>
                <a:latin typeface="+mj-lt"/>
                <a:ea typeface="+mj-ea"/>
                <a:cs typeface="+mj-cs"/>
                <a:sym typeface="Calibri"/>
              </a:defRPr>
            </a:pPr>
            <a:r>
              <a:t>Eğer 4. kez meydana gelirse ilaç kesilir</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1 Başlık"/>
          <p:cNvSpPr txBox="1">
            <a:spLocks noGrp="1"/>
          </p:cNvSpPr>
          <p:nvPr>
            <p:ph type="title"/>
          </p:nvPr>
        </p:nvSpPr>
        <p:spPr>
          <a:xfrm>
            <a:off x="4631506" y="309736"/>
            <a:ext cx="2587858" cy="828224"/>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path path="circle">
              <a:fillToRect l="-19636" t="62278" r="119636" b="37721"/>
            </a:path>
          </a:gradFill>
          <a:ln w="9525">
            <a:solidFill>
              <a:srgbClr val="7D60A0"/>
            </a:solidFill>
            <a:round/>
          </a:ln>
          <a:effectLst>
            <a:outerShdw blurRad="38100" dist="23000" dir="5400000" rotWithShape="0">
              <a:srgbClr val="000000">
                <a:alpha val="35000"/>
              </a:srgbClr>
            </a:outerShdw>
          </a:effectLst>
        </p:spPr>
        <p:txBody>
          <a:bodyPr/>
          <a:lstStyle>
            <a:lvl1pPr>
              <a:defRPr sz="4200"/>
            </a:lvl1pPr>
          </a:lstStyle>
          <a:p>
            <a:r>
              <a:t>Özet</a:t>
            </a:r>
          </a:p>
        </p:txBody>
      </p:sp>
      <p:sp>
        <p:nvSpPr>
          <p:cNvPr id="903" name="2 İçerik Yer Tutucusu"/>
          <p:cNvSpPr txBox="1">
            <a:spLocks noGrp="1"/>
          </p:cNvSpPr>
          <p:nvPr>
            <p:ph type="body" idx="1"/>
          </p:nvPr>
        </p:nvSpPr>
        <p:spPr>
          <a:xfrm>
            <a:off x="1758301" y="1480977"/>
            <a:ext cx="8514165" cy="4631924"/>
          </a:xfrm>
          <a:prstGeom prst="rect">
            <a:avLst/>
          </a:prstGeom>
          <a:solidFill>
            <a:srgbClr val="DDDDDD"/>
          </a:solidFill>
        </p:spPr>
        <p:txBody>
          <a:bodyPr/>
          <a:lstStyle/>
          <a:p>
            <a:pPr marL="144016" indent="-144016" defTabSz="768094">
              <a:spcBef>
                <a:spcPts val="300"/>
              </a:spcBef>
              <a:defRPr sz="1300">
                <a:latin typeface="Chalkboard SE Regular"/>
                <a:ea typeface="Chalkboard SE Regular"/>
                <a:cs typeface="Chalkboard SE Regular"/>
                <a:sym typeface="Chalkboard SE Regular"/>
              </a:defRPr>
            </a:pPr>
            <a:r>
              <a:t>BTK inhibitörleri KLL için oldukça önemli bir hedefi etkiler, hem ilk sırada hem de R/R hastalarda etkili bir tedavi seçeneğidir</a:t>
            </a:r>
            <a:endParaRPr sz="1100"/>
          </a:p>
          <a:p>
            <a:pPr marL="144016" indent="-144016" defTabSz="768094">
              <a:spcBef>
                <a:spcPts val="300"/>
              </a:spcBef>
              <a:defRPr sz="1300">
                <a:latin typeface="Chalkboard SE Regular"/>
                <a:ea typeface="Chalkboard SE Regular"/>
                <a:cs typeface="Chalkboard SE Regular"/>
                <a:sym typeface="Chalkboard SE Regular"/>
              </a:defRPr>
            </a:pPr>
            <a:r>
              <a:t>Randomize klinik çalışmalarla BTK inhibitörleri ile sürekli monoterapinin, kemoimmünoterapiye üstün olduğu kanıtlanmıştır</a:t>
            </a:r>
            <a:endParaRPr sz="1100"/>
          </a:p>
          <a:p>
            <a:pPr marL="144016" indent="-144016" defTabSz="768094">
              <a:spcBef>
                <a:spcPts val="300"/>
              </a:spcBef>
              <a:defRPr sz="1300">
                <a:latin typeface="Chalkboard SE Regular"/>
                <a:ea typeface="Chalkboard SE Regular"/>
                <a:cs typeface="Chalkboard SE Regular"/>
                <a:sym typeface="Chalkboard SE Regular"/>
              </a:defRPr>
            </a:pPr>
            <a:r>
              <a:t>Kovalent BTK inhibitörleri ile ilişkili  kardiyotoksisite önemlidir ve tedavi planlamasında göz önünde bulundurulmalıdır</a:t>
            </a:r>
            <a:endParaRPr sz="1100"/>
          </a:p>
          <a:p>
            <a:pPr marL="144016" indent="-144016" defTabSz="768094">
              <a:spcBef>
                <a:spcPts val="300"/>
              </a:spcBef>
              <a:defRPr sz="1300">
                <a:latin typeface="Chalkboard SE Regular"/>
                <a:ea typeface="Chalkboard SE Regular"/>
                <a:cs typeface="Chalkboard SE Regular"/>
                <a:sym typeface="Chalkboard SE Regular"/>
              </a:defRPr>
            </a:pPr>
            <a:r>
              <a:t>2. jenerasyon BTK inhibitörleri toksisite profillerinin daha güvenli olması nedeniyle günümüzde ön plandadır, etkili ve güvenlidir, ibrutinib intoleransında bir seçenektir, ayrıca alternatif nonkovalent BTK inhibitörlerinin klinik etkinliği cesaret vericidir</a:t>
            </a:r>
            <a:endParaRPr sz="1100"/>
          </a:p>
          <a:p>
            <a:pPr marL="144016" indent="-144016" defTabSz="768094">
              <a:spcBef>
                <a:spcPts val="300"/>
              </a:spcBef>
              <a:defRPr sz="1300">
                <a:latin typeface="Chalkboard SE Regular"/>
                <a:ea typeface="Chalkboard SE Regular"/>
                <a:cs typeface="Chalkboard SE Regular"/>
                <a:sym typeface="Chalkboard SE Regular"/>
              </a:defRPr>
            </a:pPr>
            <a:r>
              <a:t>BTK inhibitörü direnci genellikle BTK ve PLCG2 mutasyonları ile ilişkilidir, del(17p)/TP53 mutasyonu olan ve/veya daha önce birden fazla tedavi almış hastalarda BTK inhibitörü direnci geliştirme riski daha yüksektir</a:t>
            </a:r>
            <a:endParaRPr sz="1100"/>
          </a:p>
          <a:p>
            <a:pPr marL="144016" indent="-144016" defTabSz="768094">
              <a:spcBef>
                <a:spcPts val="300"/>
              </a:spcBef>
              <a:defRPr sz="1300">
                <a:latin typeface="Chalkboard SE Regular"/>
                <a:ea typeface="Chalkboard SE Regular"/>
                <a:cs typeface="Chalkboard SE Regular"/>
                <a:sym typeface="Chalkboard SE Regular"/>
              </a:defRPr>
            </a:pPr>
            <a:r>
              <a:t>KLL olgularında tedavi kararı verildiğinde, komorbiditeleri ve eşlik eden medikasyonları kapsayan klinik öykü KVS ve kanama ilişkili yan etkilerin yönetimi için önemlidir</a:t>
            </a:r>
            <a:endParaRPr sz="1100"/>
          </a:p>
          <a:p>
            <a:pPr marL="144016" indent="-144016" defTabSz="768094">
              <a:spcBef>
                <a:spcPts val="300"/>
              </a:spcBef>
              <a:defRPr sz="1300">
                <a:latin typeface="Chalkboard SE Regular"/>
                <a:ea typeface="Chalkboard SE Regular"/>
                <a:cs typeface="Chalkboard SE Regular"/>
                <a:sym typeface="Chalkboard SE Regular"/>
              </a:defRPr>
            </a:pPr>
            <a:r>
              <a:t>Kontrolsüz HT ve arİtmisi olan olgular için BTK inhibitörü yerine BCL-2 inhibitörü gibi diğer ajanlar tercih edilmelidir</a:t>
            </a:r>
            <a:endParaRPr sz="1100"/>
          </a:p>
          <a:p>
            <a:pPr marL="144016" indent="-144016" defTabSz="768094">
              <a:spcBef>
                <a:spcPts val="300"/>
              </a:spcBef>
              <a:defRPr sz="1300">
                <a:latin typeface="Chalkboard SE Regular"/>
                <a:ea typeface="Chalkboard SE Regular"/>
                <a:cs typeface="Chalkboard SE Regular"/>
                <a:sym typeface="Chalkboard SE Regular"/>
              </a:defRPr>
            </a:pPr>
            <a:r>
              <a:t>BTK inhibitörleri, KLL tedavisinin temel dayanaklarından biri olmaya devam edecek bu nedenle yan etki yönetimi kritik olacaktır</a:t>
            </a:r>
          </a:p>
        </p:txBody>
      </p:sp>
      <p:pic>
        <p:nvPicPr>
          <p:cNvPr id="904" name="Picture 5" descr="Picture 5"/>
          <p:cNvPicPr>
            <a:picLocks noChangeAspect="1"/>
          </p:cNvPicPr>
          <p:nvPr/>
        </p:nvPicPr>
        <p:blipFill>
          <a:blip r:embed="rId2">
            <a:extLst/>
          </a:blip>
          <a:srcRect l="16408" t="25637" r="17046" b="25624"/>
          <a:stretch>
            <a:fillRect/>
          </a:stretch>
        </p:blipFill>
        <p:spPr>
          <a:xfrm>
            <a:off x="1582912" y="197547"/>
            <a:ext cx="1267857" cy="990254"/>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2 İçerik Yer Tutucusu"/>
          <p:cNvSpPr txBox="1">
            <a:spLocks noGrp="1"/>
          </p:cNvSpPr>
          <p:nvPr>
            <p:ph type="body" sz="quarter" idx="1"/>
          </p:nvPr>
        </p:nvSpPr>
        <p:spPr>
          <a:xfrm>
            <a:off x="4799856" y="4221088"/>
            <a:ext cx="4269163" cy="1108138"/>
          </a:xfrm>
          <a:prstGeom prst="rect">
            <a:avLst/>
          </a:prstGeom>
        </p:spPr>
        <p:txBody>
          <a:bodyPr/>
          <a:lstStyle/>
          <a:p>
            <a:pPr marL="0" lvl="3" indent="905255" defTabSz="603504">
              <a:lnSpc>
                <a:spcPct val="176000"/>
              </a:lnSpc>
              <a:spcBef>
                <a:spcPts val="200"/>
              </a:spcBef>
              <a:buSzTx/>
              <a:buNone/>
              <a:defRPr sz="3600"/>
            </a:pPr>
            <a:r>
              <a:t>TEŞEKKÜRLER</a:t>
            </a:r>
            <a:r>
              <a:rPr sz="900">
                <a:latin typeface="Wingdings"/>
                <a:ea typeface="Wingdings"/>
                <a:cs typeface="Wingdings"/>
                <a:sym typeface="Wingdings"/>
              </a:rPr>
              <a:t>☺</a:t>
            </a:r>
          </a:p>
        </p:txBody>
      </p:sp>
      <p:pic>
        <p:nvPicPr>
          <p:cNvPr id="907" name="Picture 5" descr="Picture 5"/>
          <p:cNvPicPr>
            <a:picLocks noChangeAspect="1"/>
          </p:cNvPicPr>
          <p:nvPr/>
        </p:nvPicPr>
        <p:blipFill>
          <a:blip r:embed="rId2">
            <a:extLst/>
          </a:blip>
          <a:srcRect l="16408" t="25637" r="17046" b="25623"/>
          <a:stretch>
            <a:fillRect/>
          </a:stretch>
        </p:blipFill>
        <p:spPr>
          <a:xfrm>
            <a:off x="1582910" y="197549"/>
            <a:ext cx="1077334" cy="84144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 name="4 Tablo"/>
          <p:cNvGraphicFramePr/>
          <p:nvPr/>
        </p:nvGraphicFramePr>
        <p:xfrm>
          <a:off x="1703511" y="260647"/>
          <a:ext cx="8208914" cy="790878"/>
        </p:xfrm>
        <a:graphic>
          <a:graphicData uri="http://schemas.openxmlformats.org/drawingml/2006/table">
            <a:tbl>
              <a:tblPr>
                <a:tableStyleId>{4C3C2611-4C71-4FC5-86AE-919BDF0F9419}</a:tableStyleId>
              </a:tblPr>
              <a:tblGrid>
                <a:gridCol w="1364837">
                  <a:extLst>
                    <a:ext uri="{9D8B030D-6E8A-4147-A177-3AD203B41FA5}">
                      <a16:colId xmlns:a16="http://schemas.microsoft.com/office/drawing/2014/main" val="20000"/>
                    </a:ext>
                  </a:extLst>
                </a:gridCol>
                <a:gridCol w="1463444">
                  <a:extLst>
                    <a:ext uri="{9D8B030D-6E8A-4147-A177-3AD203B41FA5}">
                      <a16:colId xmlns:a16="http://schemas.microsoft.com/office/drawing/2014/main" val="20001"/>
                    </a:ext>
                  </a:extLst>
                </a:gridCol>
                <a:gridCol w="1654112">
                  <a:extLst>
                    <a:ext uri="{9D8B030D-6E8A-4147-A177-3AD203B41FA5}">
                      <a16:colId xmlns:a16="http://schemas.microsoft.com/office/drawing/2014/main" val="20002"/>
                    </a:ext>
                  </a:extLst>
                </a:gridCol>
                <a:gridCol w="1621821">
                  <a:extLst>
                    <a:ext uri="{9D8B030D-6E8A-4147-A177-3AD203B41FA5}">
                      <a16:colId xmlns:a16="http://schemas.microsoft.com/office/drawing/2014/main" val="20003"/>
                    </a:ext>
                  </a:extLst>
                </a:gridCol>
                <a:gridCol w="2104698">
                  <a:extLst>
                    <a:ext uri="{9D8B030D-6E8A-4147-A177-3AD203B41FA5}">
                      <a16:colId xmlns:a16="http://schemas.microsoft.com/office/drawing/2014/main" val="20004"/>
                    </a:ext>
                  </a:extLst>
                </a:gridCol>
              </a:tblGrid>
              <a:tr h="395438">
                <a:tc rowSpan="2">
                  <a:txBody>
                    <a:bodyPr/>
                    <a:lstStyle/>
                    <a:p>
                      <a:pPr algn="l">
                        <a:spcBef>
                          <a:spcPts val="700"/>
                        </a:spcBef>
                        <a:defRPr sz="1800"/>
                      </a:pPr>
                      <a:r>
                        <a:rPr b="1">
                          <a:solidFill>
                            <a:srgbClr val="C6D9F1"/>
                          </a:solidFill>
                        </a:rPr>
                        <a:t>Ajan</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rowSpan="2">
                  <a:txBody>
                    <a:bodyPr/>
                    <a:lstStyle/>
                    <a:p>
                      <a:pPr algn="ctr">
                        <a:spcBef>
                          <a:spcPts val="700"/>
                        </a:spcBef>
                        <a:defRPr sz="1800"/>
                      </a:pPr>
                      <a:r>
                        <a:rPr b="1">
                          <a:solidFill>
                            <a:srgbClr val="C6D9F1"/>
                          </a:solidFill>
                        </a:rPr>
                        <a:t>Mekanizma</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gridSpan="2">
                  <a:txBody>
                    <a:bodyPr/>
                    <a:lstStyle/>
                    <a:p>
                      <a:pPr algn="ctr">
                        <a:spcBef>
                          <a:spcPts val="700"/>
                        </a:spcBef>
                        <a:defRPr sz="1800"/>
                      </a:pPr>
                      <a:r>
                        <a:rPr b="1">
                          <a:solidFill>
                            <a:srgbClr val="C6D9F1"/>
                          </a:solidFill>
                        </a:rPr>
                        <a:t>KLL/SLL</a:t>
                      </a:r>
                    </a:p>
                  </a:txBody>
                  <a:tcPr marL="45728" marR="45728" marT="45728" marB="45728" anchor="ctr" horzOverflow="overflow">
                    <a:lnL w="12700">
                      <a:miter lim="400000"/>
                    </a:lnL>
                    <a:lnR w="12700">
                      <a:miter lim="400000"/>
                    </a:lnR>
                    <a:lnT w="12700">
                      <a:miter lim="400000"/>
                    </a:lnT>
                    <a:lnB w="12700">
                      <a:solidFill>
                        <a:srgbClr val="000000"/>
                      </a:solidFill>
                    </a:lnB>
                    <a:solidFill>
                      <a:srgbClr val="1F497D"/>
                    </a:solidFill>
                  </a:tcPr>
                </a:tc>
                <a:tc hMerge="1">
                  <a:txBody>
                    <a:bodyPr/>
                    <a:lstStyle/>
                    <a:p>
                      <a:endParaRPr lang="tr-TR"/>
                    </a:p>
                  </a:txBody>
                  <a:tcPr/>
                </a:tc>
                <a:tc>
                  <a:txBody>
                    <a:bodyPr/>
                    <a:lstStyle/>
                    <a:p>
                      <a:pPr algn="ctr">
                        <a:spcBef>
                          <a:spcPts val="700"/>
                        </a:spcBef>
                        <a:defRPr sz="1800" b="1">
                          <a:solidFill>
                            <a:srgbClr val="C6D9F1"/>
                          </a:solidFill>
                        </a:defRPr>
                      </a:pPr>
                      <a:endParaRPr/>
                    </a:p>
                  </a:txBody>
                  <a:tcPr marL="45728" marR="45728" marT="45728" marB="45728" anchor="ctr" horzOverflow="overflow">
                    <a:lnL w="12700">
                      <a:miter lim="400000"/>
                    </a:lnL>
                    <a:lnR w="12700">
                      <a:miter lim="400000"/>
                    </a:lnR>
                    <a:lnT w="12700">
                      <a:miter lim="400000"/>
                    </a:lnT>
                    <a:lnB w="12700">
                      <a:solidFill>
                        <a:srgbClr val="000000"/>
                      </a:solidFill>
                    </a:lnB>
                    <a:solidFill>
                      <a:srgbClr val="1F497D"/>
                    </a:solidFill>
                  </a:tcPr>
                </a:tc>
                <a:extLst>
                  <a:ext uri="{0D108BD9-81ED-4DB2-BD59-A6C34878D82A}">
                    <a16:rowId xmlns:a16="http://schemas.microsoft.com/office/drawing/2014/main" val="10000"/>
                  </a:ext>
                </a:extLst>
              </a:tr>
              <a:tr h="395438">
                <a:tc vMerge="1">
                  <a:txBody>
                    <a:bodyPr/>
                    <a:lstStyle/>
                    <a:p>
                      <a:endParaRPr lang="tr-TR"/>
                    </a:p>
                  </a:txBody>
                  <a:tcPr/>
                </a:tc>
                <a:tc vMerge="1">
                  <a:txBody>
                    <a:bodyPr/>
                    <a:lstStyle/>
                    <a:p>
                      <a:endParaRPr lang="tr-TR"/>
                    </a:p>
                  </a:txBody>
                  <a:tcPr/>
                </a:tc>
                <a:tc>
                  <a:txBody>
                    <a:bodyPr/>
                    <a:lstStyle/>
                    <a:p>
                      <a:pPr algn="ctr">
                        <a:spcBef>
                          <a:spcPts val="700"/>
                        </a:spcBef>
                        <a:defRPr sz="1800"/>
                      </a:pPr>
                      <a:r>
                        <a:rPr b="1">
                          <a:solidFill>
                            <a:srgbClr val="C6D9F1"/>
                          </a:solidFill>
                        </a:rPr>
                        <a:t>EU</a:t>
                      </a:r>
                    </a:p>
                  </a:txBody>
                  <a:tcPr marL="45728" marR="45728" marT="45728" marB="45728" anchor="ctr" horzOverflow="overflow">
                    <a:lnL w="12700">
                      <a:miter lim="400000"/>
                    </a:lnL>
                    <a:lnR w="12700">
                      <a:miter lim="400000"/>
                    </a:lnR>
                    <a:lnT w="12700">
                      <a:solidFill>
                        <a:srgbClr val="000000"/>
                      </a:solidFill>
                    </a:lnT>
                    <a:lnB w="12700">
                      <a:miter lim="400000"/>
                    </a:lnB>
                    <a:solidFill>
                      <a:srgbClr val="1F497D"/>
                    </a:solidFill>
                  </a:tcPr>
                </a:tc>
                <a:tc>
                  <a:txBody>
                    <a:bodyPr/>
                    <a:lstStyle/>
                    <a:p>
                      <a:pPr algn="ctr">
                        <a:spcBef>
                          <a:spcPts val="700"/>
                        </a:spcBef>
                        <a:defRPr sz="1800"/>
                      </a:pPr>
                      <a:r>
                        <a:rPr b="1">
                          <a:solidFill>
                            <a:srgbClr val="C6D9F1"/>
                          </a:solidFill>
                        </a:rPr>
                        <a:t>US</a:t>
                      </a:r>
                    </a:p>
                  </a:txBody>
                  <a:tcPr marL="45728" marR="45728" marT="45728" marB="45728" anchor="ctr" horzOverflow="overflow">
                    <a:lnL w="12700">
                      <a:miter lim="400000"/>
                    </a:lnL>
                    <a:lnR w="12700">
                      <a:miter lim="400000"/>
                    </a:lnR>
                    <a:lnT w="12700">
                      <a:solidFill>
                        <a:srgbClr val="000000"/>
                      </a:solidFill>
                    </a:lnT>
                    <a:lnB w="12700">
                      <a:miter lim="400000"/>
                    </a:lnB>
                    <a:solidFill>
                      <a:srgbClr val="1F497D"/>
                    </a:solidFill>
                  </a:tcPr>
                </a:tc>
                <a:tc>
                  <a:txBody>
                    <a:bodyPr/>
                    <a:lstStyle/>
                    <a:p>
                      <a:pPr algn="ctr">
                        <a:spcBef>
                          <a:spcPts val="700"/>
                        </a:spcBef>
                        <a:defRPr sz="1800"/>
                      </a:pPr>
                      <a:r>
                        <a:rPr b="1">
                          <a:solidFill>
                            <a:srgbClr val="C6D9F1"/>
                          </a:solidFill>
                        </a:rPr>
                        <a:t>TR (SUT)</a:t>
                      </a:r>
                    </a:p>
                  </a:txBody>
                  <a:tcPr marL="45728" marR="45728" marT="45728" marB="45728" anchor="ctr" horzOverflow="overflow">
                    <a:lnL w="12700">
                      <a:miter lim="400000"/>
                    </a:lnL>
                    <a:lnR w="12700">
                      <a:miter lim="400000"/>
                    </a:lnR>
                    <a:lnT w="12700">
                      <a:solidFill>
                        <a:srgbClr val="000000"/>
                      </a:solidFill>
                    </a:lnT>
                    <a:lnB w="12700">
                      <a:miter lim="400000"/>
                    </a:lnB>
                    <a:solidFill>
                      <a:srgbClr val="1F497D"/>
                    </a:solidFill>
                  </a:tcPr>
                </a:tc>
                <a:extLst>
                  <a:ext uri="{0D108BD9-81ED-4DB2-BD59-A6C34878D82A}">
                    <a16:rowId xmlns:a16="http://schemas.microsoft.com/office/drawing/2014/main" val="10001"/>
                  </a:ext>
                </a:extLst>
              </a:tr>
            </a:tbl>
          </a:graphicData>
        </a:graphic>
      </p:graphicFrame>
      <p:graphicFrame>
        <p:nvGraphicFramePr>
          <p:cNvPr id="251" name="5 Tablo"/>
          <p:cNvGraphicFramePr/>
          <p:nvPr/>
        </p:nvGraphicFramePr>
        <p:xfrm>
          <a:off x="1703511" y="1052736"/>
          <a:ext cx="8244996" cy="5170102"/>
        </p:xfrm>
        <a:graphic>
          <a:graphicData uri="http://schemas.openxmlformats.org/drawingml/2006/table">
            <a:tbl>
              <a:tblPr>
                <a:tableStyleId>{4C3C2611-4C71-4FC5-86AE-919BDF0F9419}</a:tableStyleId>
              </a:tblPr>
              <a:tblGrid>
                <a:gridCol w="1308734">
                  <a:extLst>
                    <a:ext uri="{9D8B030D-6E8A-4147-A177-3AD203B41FA5}">
                      <a16:colId xmlns:a16="http://schemas.microsoft.com/office/drawing/2014/main" val="20000"/>
                    </a:ext>
                  </a:extLst>
                </a:gridCol>
                <a:gridCol w="1332230">
                  <a:extLst>
                    <a:ext uri="{9D8B030D-6E8A-4147-A177-3AD203B41FA5}">
                      <a16:colId xmlns:a16="http://schemas.microsoft.com/office/drawing/2014/main" val="20001"/>
                    </a:ext>
                  </a:extLst>
                </a:gridCol>
                <a:gridCol w="1417118">
                  <a:extLst>
                    <a:ext uri="{9D8B030D-6E8A-4147-A177-3AD203B41FA5}">
                      <a16:colId xmlns:a16="http://schemas.microsoft.com/office/drawing/2014/main" val="20002"/>
                    </a:ext>
                  </a:extLst>
                </a:gridCol>
                <a:gridCol w="1610362">
                  <a:extLst>
                    <a:ext uri="{9D8B030D-6E8A-4147-A177-3AD203B41FA5}">
                      <a16:colId xmlns:a16="http://schemas.microsoft.com/office/drawing/2014/main" val="20003"/>
                    </a:ext>
                  </a:extLst>
                </a:gridCol>
                <a:gridCol w="2576550">
                  <a:extLst>
                    <a:ext uri="{9D8B030D-6E8A-4147-A177-3AD203B41FA5}">
                      <a16:colId xmlns:a16="http://schemas.microsoft.com/office/drawing/2014/main" val="20004"/>
                    </a:ext>
                  </a:extLst>
                </a:gridCol>
              </a:tblGrid>
              <a:tr h="1214688">
                <a:tc>
                  <a:txBody>
                    <a:bodyPr/>
                    <a:lstStyle/>
                    <a:p>
                      <a:pPr algn="l">
                        <a:defRPr sz="1800"/>
                      </a:pPr>
                      <a:r>
                        <a:rPr sz="1400">
                          <a:solidFill>
                            <a:srgbClr val="FFFFFF"/>
                          </a:solidFill>
                        </a:rPr>
                        <a:t>Ibrutinib</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algn="ctr">
                        <a:defRPr sz="1800"/>
                      </a:pPr>
                      <a:r>
                        <a:rPr sz="1400">
                          <a:solidFill>
                            <a:srgbClr val="FFFFFF"/>
                          </a:solidFill>
                        </a:rPr>
                        <a:t>Kovalent</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algn="ctr">
                        <a:spcBef>
                          <a:spcPts val="500"/>
                        </a:spcBef>
                        <a:defRPr sz="1800"/>
                      </a:pPr>
                      <a:r>
                        <a:rPr sz="1400">
                          <a:solidFill>
                            <a:srgbClr val="FFFFFF"/>
                          </a:solidFill>
                        </a:rPr>
                        <a:t>Onaylı</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algn="ctr">
                        <a:spcBef>
                          <a:spcPts val="500"/>
                        </a:spcBef>
                        <a:defRPr sz="1800"/>
                      </a:pPr>
                      <a:r>
                        <a:rPr sz="1400">
                          <a:solidFill>
                            <a:srgbClr val="FFFFFF"/>
                          </a:solidFill>
                        </a:rPr>
                        <a:t>Onaylı</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marL="342900" indent="-342900" algn="ctr">
                        <a:spcBef>
                          <a:spcPts val="500"/>
                        </a:spcBef>
                        <a:buClr>
                          <a:schemeClr val="accent2"/>
                        </a:buClr>
                        <a:buSzPct val="100000"/>
                        <a:buAutoNum type="arabicPeriod"/>
                        <a:defRPr sz="1400">
                          <a:solidFill>
                            <a:srgbClr val="FFFFFF"/>
                          </a:solidFill>
                        </a:defRPr>
                      </a:pPr>
                      <a:r>
                        <a:t>Basamakta ve 2. basamakta farklı ödeme koşulları </a:t>
                      </a:r>
                    </a:p>
                    <a:p>
                      <a:pPr marL="342900" indent="-342900" algn="ctr">
                        <a:spcBef>
                          <a:spcPts val="500"/>
                        </a:spcBef>
                        <a:buClr>
                          <a:schemeClr val="accent2"/>
                        </a:buClr>
                        <a:buSzPct val="100000"/>
                        <a:buAutoNum type="arabicPeriod"/>
                        <a:defRPr sz="1400">
                          <a:solidFill>
                            <a:srgbClr val="FFFFFF"/>
                          </a:solidFill>
                        </a:defRPr>
                      </a:pPr>
                      <a:r>
                        <a:t>Monoklonal ajanla kombinasyonda Endikasyon dışı başvuru</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extLst>
                  <a:ext uri="{0D108BD9-81ED-4DB2-BD59-A6C34878D82A}">
                    <a16:rowId xmlns:a16="http://schemas.microsoft.com/office/drawing/2014/main" val="10000"/>
                  </a:ext>
                </a:extLst>
              </a:tr>
              <a:tr h="1171414">
                <a:tc>
                  <a:txBody>
                    <a:bodyPr/>
                    <a:lstStyle/>
                    <a:p>
                      <a:pPr algn="l">
                        <a:spcBef>
                          <a:spcPts val="500"/>
                        </a:spcBef>
                        <a:defRPr sz="1800"/>
                      </a:pPr>
                      <a:r>
                        <a:rPr sz="1400">
                          <a:solidFill>
                            <a:srgbClr val="FFFFFF"/>
                          </a:solidFill>
                        </a:rPr>
                        <a:t>Acalabrutinib</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tc>
                  <a:txBody>
                    <a:bodyPr/>
                    <a:lstStyle/>
                    <a:p>
                      <a:pPr algn="ctr">
                        <a:spcBef>
                          <a:spcPts val="500"/>
                        </a:spcBef>
                        <a:defRPr sz="1800"/>
                      </a:pPr>
                      <a:r>
                        <a:rPr sz="1400">
                          <a:solidFill>
                            <a:srgbClr val="FFFFFF"/>
                          </a:solidFill>
                        </a:rPr>
                        <a:t>Kovalent</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tc>
                  <a:txBody>
                    <a:bodyPr/>
                    <a:lstStyle/>
                    <a:p>
                      <a:pPr algn="ctr">
                        <a:spcBef>
                          <a:spcPts val="500"/>
                        </a:spcBef>
                        <a:defRPr sz="1800"/>
                      </a:pPr>
                      <a:r>
                        <a:rPr sz="1400">
                          <a:solidFill>
                            <a:srgbClr val="FFFFFF"/>
                          </a:solidFill>
                        </a:rPr>
                        <a:t>Onaylı</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tc>
                  <a:txBody>
                    <a:bodyPr/>
                    <a:lstStyle/>
                    <a:p>
                      <a:pPr algn="ctr">
                        <a:spcBef>
                          <a:spcPts val="500"/>
                        </a:spcBef>
                        <a:defRPr sz="1800"/>
                      </a:pPr>
                      <a:r>
                        <a:rPr sz="1400">
                          <a:solidFill>
                            <a:srgbClr val="FFFFFF"/>
                          </a:solidFill>
                        </a:rPr>
                        <a:t>Onaylı</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tc>
                  <a:txBody>
                    <a:bodyPr/>
                    <a:lstStyle/>
                    <a:p>
                      <a:pPr marL="342900" indent="-342900" algn="ctr">
                        <a:spcBef>
                          <a:spcPts val="500"/>
                        </a:spcBef>
                        <a:buClr>
                          <a:schemeClr val="accent2"/>
                        </a:buClr>
                        <a:buSzPct val="100000"/>
                        <a:buAutoNum type="arabicPeriod"/>
                        <a:defRPr sz="1400">
                          <a:solidFill>
                            <a:srgbClr val="FFFFFF"/>
                          </a:solidFill>
                        </a:defRPr>
                      </a:pPr>
                      <a:r>
                        <a:t>Basamakta ve 2. basamakta farklı ödeme koşulları </a:t>
                      </a:r>
                    </a:p>
                    <a:p>
                      <a:pPr marL="342900" indent="-342900" algn="ctr">
                        <a:spcBef>
                          <a:spcPts val="500"/>
                        </a:spcBef>
                        <a:buClr>
                          <a:schemeClr val="accent2"/>
                        </a:buClr>
                        <a:buSzPct val="100000"/>
                        <a:buAutoNum type="arabicPeriod"/>
                        <a:defRPr sz="1400">
                          <a:solidFill>
                            <a:srgbClr val="FFFFFF"/>
                          </a:solidFill>
                        </a:defRPr>
                      </a:pPr>
                      <a:r>
                        <a:t>Monoklonal ajanla kombinasyonda Endikasyon dışı başvuru</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extLst>
                  <a:ext uri="{0D108BD9-81ED-4DB2-BD59-A6C34878D82A}">
                    <a16:rowId xmlns:a16="http://schemas.microsoft.com/office/drawing/2014/main" val="10001"/>
                  </a:ext>
                </a:extLst>
              </a:tr>
              <a:tr h="716354">
                <a:tc>
                  <a:txBody>
                    <a:bodyPr/>
                    <a:lstStyle/>
                    <a:p>
                      <a:pPr algn="l">
                        <a:defRPr sz="1800"/>
                      </a:pPr>
                      <a:r>
                        <a:rPr sz="1400">
                          <a:solidFill>
                            <a:srgbClr val="FFFFFF"/>
                          </a:solidFill>
                        </a:rPr>
                        <a:t>Zanubrutinib</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algn="ctr">
                        <a:defRPr sz="1800"/>
                      </a:pPr>
                      <a:r>
                        <a:rPr sz="1400">
                          <a:solidFill>
                            <a:srgbClr val="FFFFFF"/>
                          </a:solidFill>
                        </a:rPr>
                        <a:t>Kovalent</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algn="ctr">
                        <a:spcBef>
                          <a:spcPts val="500"/>
                        </a:spcBef>
                        <a:defRPr sz="1400">
                          <a:solidFill>
                            <a:srgbClr val="FFFFFF"/>
                          </a:solidFill>
                        </a:defRPr>
                      </a:pPr>
                      <a:r>
                        <a:t>FAZ III SEQUOIA</a:t>
                      </a:r>
                    </a:p>
                    <a:p>
                      <a:pPr algn="ctr">
                        <a:spcBef>
                          <a:spcPts val="500"/>
                        </a:spcBef>
                        <a:defRPr sz="1400">
                          <a:solidFill>
                            <a:srgbClr val="FFFFFF"/>
                          </a:solidFill>
                        </a:defRPr>
                      </a:pPr>
                      <a:r>
                        <a:t>FAZ III ALPINE</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indent="457200" algn="l">
                        <a:defRPr sz="1800"/>
                      </a:pPr>
                      <a:r>
                        <a:rPr sz="1200">
                          <a:solidFill>
                            <a:srgbClr val="FFFFFF"/>
                          </a:solidFill>
                        </a:rPr>
                        <a:t>ONAYLI</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algn="ctr">
                        <a:spcBef>
                          <a:spcPts val="700"/>
                        </a:spcBef>
                        <a:defRPr sz="1400">
                          <a:solidFill>
                            <a:srgbClr val="FFFFFF"/>
                          </a:solidFill>
                        </a:defRPr>
                      </a:pPr>
                      <a:endParaRPr/>
                    </a:p>
                  </a:txBody>
                  <a:tcPr marL="45728" marR="45728" marT="45728" marB="45728" anchor="ctr" horzOverflow="overflow">
                    <a:lnL w="12700">
                      <a:miter lim="400000"/>
                    </a:lnL>
                    <a:lnR w="12700">
                      <a:miter lim="400000"/>
                    </a:lnR>
                    <a:lnT w="12700">
                      <a:miter lim="400000"/>
                    </a:lnT>
                    <a:lnB w="12700">
                      <a:miter lim="400000"/>
                    </a:lnB>
                    <a:solidFill>
                      <a:srgbClr val="1F497D"/>
                    </a:solidFill>
                  </a:tcPr>
                </a:tc>
                <a:extLst>
                  <a:ext uri="{0D108BD9-81ED-4DB2-BD59-A6C34878D82A}">
                    <a16:rowId xmlns:a16="http://schemas.microsoft.com/office/drawing/2014/main" val="10002"/>
                  </a:ext>
                </a:extLst>
              </a:tr>
              <a:tr h="1497816">
                <a:tc>
                  <a:txBody>
                    <a:bodyPr/>
                    <a:lstStyle/>
                    <a:p>
                      <a:pPr algn="l">
                        <a:defRPr sz="1800"/>
                      </a:pPr>
                      <a:r>
                        <a:rPr sz="1400">
                          <a:solidFill>
                            <a:srgbClr val="FFFFFF"/>
                          </a:solidFill>
                        </a:rPr>
                        <a:t>Pirtobrutinib</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tc>
                  <a:txBody>
                    <a:bodyPr/>
                    <a:lstStyle/>
                    <a:p>
                      <a:pPr algn="ctr">
                        <a:defRPr sz="1800"/>
                      </a:pPr>
                      <a:r>
                        <a:rPr sz="1400">
                          <a:solidFill>
                            <a:srgbClr val="FFFFFF"/>
                          </a:solidFill>
                        </a:rPr>
                        <a:t>NonKovalent</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tc gridSpan="2">
                  <a:txBody>
                    <a:bodyPr/>
                    <a:lstStyle/>
                    <a:p>
                      <a:pPr algn="ctr">
                        <a:spcBef>
                          <a:spcPts val="500"/>
                        </a:spcBef>
                        <a:defRPr sz="1400">
                          <a:solidFill>
                            <a:srgbClr val="FFFFFF"/>
                          </a:solidFill>
                        </a:defRPr>
                      </a:pPr>
                      <a:r>
                        <a:t>FAZ III BRUIN CLL-313 (NCT05023980)</a:t>
                      </a:r>
                    </a:p>
                    <a:p>
                      <a:pPr algn="ctr">
                        <a:spcBef>
                          <a:spcPts val="500"/>
                        </a:spcBef>
                        <a:defRPr sz="1400">
                          <a:solidFill>
                            <a:srgbClr val="FFFFFF"/>
                          </a:solidFill>
                        </a:defRPr>
                      </a:pPr>
                      <a:r>
                        <a:t>FAZ III BRUIN CLL-314 (NCT05254743)</a:t>
                      </a:r>
                    </a:p>
                    <a:p>
                      <a:pPr algn="ctr">
                        <a:spcBef>
                          <a:spcPts val="500"/>
                        </a:spcBef>
                        <a:defRPr sz="1400">
                          <a:solidFill>
                            <a:srgbClr val="FFFFFF"/>
                          </a:solidFill>
                        </a:defRPr>
                      </a:pPr>
                      <a:r>
                        <a:t>FAZ  III BRUIN CLL-321 (NCT04666038)</a:t>
                      </a:r>
                    </a:p>
                    <a:p>
                      <a:pPr algn="ctr">
                        <a:spcBef>
                          <a:spcPts val="500"/>
                        </a:spcBef>
                        <a:defRPr sz="1400">
                          <a:solidFill>
                            <a:srgbClr val="FFFFFF"/>
                          </a:solidFill>
                        </a:defRPr>
                      </a:pPr>
                      <a:r>
                        <a:t>FAZ III BRUIN CLL-322 (NCT04965493)</a:t>
                      </a:r>
                    </a:p>
                  </a:txBody>
                  <a:tcPr marL="45728" marR="45728" marT="45728" marB="45728" anchor="ctr" horzOverflow="overflow">
                    <a:lnL w="12700">
                      <a:miter lim="400000"/>
                    </a:lnL>
                    <a:lnR w="12700">
                      <a:miter lim="400000"/>
                    </a:lnR>
                    <a:lnT w="12700">
                      <a:miter lim="400000"/>
                    </a:lnT>
                    <a:lnB w="12700">
                      <a:miter lim="400000"/>
                    </a:lnB>
                    <a:solidFill>
                      <a:srgbClr val="000000"/>
                    </a:solidFill>
                  </a:tcPr>
                </a:tc>
                <a:tc hMerge="1">
                  <a:txBody>
                    <a:bodyPr/>
                    <a:lstStyle/>
                    <a:p>
                      <a:endParaRPr lang="tr-TR"/>
                    </a:p>
                  </a:txBody>
                  <a:tcPr/>
                </a:tc>
                <a:tc>
                  <a:txBody>
                    <a:bodyPr/>
                    <a:lstStyle/>
                    <a:p>
                      <a:pPr algn="ctr">
                        <a:spcBef>
                          <a:spcPts val="700"/>
                        </a:spcBef>
                        <a:defRPr sz="1400">
                          <a:solidFill>
                            <a:srgbClr val="FFFFFF"/>
                          </a:solidFill>
                        </a:defRPr>
                      </a:pPr>
                      <a:endParaRPr/>
                    </a:p>
                  </a:txBody>
                  <a:tcPr marL="45728" marR="45728" marT="45728" marB="45728" anchor="ctr" horzOverflow="overflow">
                    <a:lnL w="12700">
                      <a:miter lim="400000"/>
                    </a:lnL>
                    <a:lnR w="12700">
                      <a:miter lim="400000"/>
                    </a:lnR>
                    <a:lnT w="12700">
                      <a:miter lim="400000"/>
                    </a:lnT>
                    <a:lnB w="12700">
                      <a:miter lim="400000"/>
                    </a:lnB>
                    <a:solidFill>
                      <a:srgbClr val="000000"/>
                    </a:solidFill>
                  </a:tcPr>
                </a:tc>
                <a:extLst>
                  <a:ext uri="{0D108BD9-81ED-4DB2-BD59-A6C34878D82A}">
                    <a16:rowId xmlns:a16="http://schemas.microsoft.com/office/drawing/2014/main" val="10003"/>
                  </a:ext>
                </a:extLst>
              </a:tr>
              <a:tr h="569830">
                <a:tc>
                  <a:txBody>
                    <a:bodyPr/>
                    <a:lstStyle/>
                    <a:p>
                      <a:pPr algn="l">
                        <a:defRPr sz="1800"/>
                      </a:pPr>
                      <a:r>
                        <a:rPr sz="1400">
                          <a:solidFill>
                            <a:srgbClr val="FFFFFF"/>
                          </a:solidFill>
                        </a:rPr>
                        <a:t>Nemtabrutinib</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a:txBody>
                    <a:bodyPr/>
                    <a:lstStyle/>
                    <a:p>
                      <a:pPr algn="ctr">
                        <a:defRPr sz="1800"/>
                      </a:pPr>
                      <a:r>
                        <a:rPr sz="1400">
                          <a:solidFill>
                            <a:srgbClr val="FFFFFF"/>
                          </a:solidFill>
                        </a:rPr>
                        <a:t>NonKovalent</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gridSpan="2">
                  <a:txBody>
                    <a:bodyPr/>
                    <a:lstStyle/>
                    <a:p>
                      <a:pPr algn="ctr">
                        <a:spcBef>
                          <a:spcPts val="500"/>
                        </a:spcBef>
                        <a:defRPr sz="1800"/>
                      </a:pPr>
                      <a:r>
                        <a:rPr sz="1400">
                          <a:solidFill>
                            <a:srgbClr val="FFFFFF"/>
                          </a:solidFill>
                        </a:rPr>
                        <a:t>FAZ II (NCT04728893)</a:t>
                      </a:r>
                    </a:p>
                  </a:txBody>
                  <a:tcPr marL="45728" marR="45728" marT="45728" marB="45728" anchor="ctr" horzOverflow="overflow">
                    <a:lnL w="12700">
                      <a:miter lim="400000"/>
                    </a:lnL>
                    <a:lnR w="12700">
                      <a:miter lim="400000"/>
                    </a:lnR>
                    <a:lnT w="12700">
                      <a:miter lim="400000"/>
                    </a:lnT>
                    <a:lnB w="12700">
                      <a:miter lim="400000"/>
                    </a:lnB>
                    <a:solidFill>
                      <a:srgbClr val="1F497D"/>
                    </a:solidFill>
                  </a:tcPr>
                </a:tc>
                <a:tc hMerge="1">
                  <a:txBody>
                    <a:bodyPr/>
                    <a:lstStyle/>
                    <a:p>
                      <a:endParaRPr lang="tr-TR"/>
                    </a:p>
                  </a:txBody>
                  <a:tcPr/>
                </a:tc>
                <a:tc>
                  <a:txBody>
                    <a:bodyPr/>
                    <a:lstStyle/>
                    <a:p>
                      <a:pPr algn="ctr">
                        <a:spcBef>
                          <a:spcPts val="700"/>
                        </a:spcBef>
                        <a:defRPr sz="1400">
                          <a:solidFill>
                            <a:srgbClr val="FFFFFF"/>
                          </a:solidFill>
                        </a:defRPr>
                      </a:pPr>
                      <a:endParaRPr/>
                    </a:p>
                  </a:txBody>
                  <a:tcPr marL="45728" marR="45728" marT="45728" marB="45728" anchor="ctr" horzOverflow="overflow">
                    <a:lnL w="12700">
                      <a:miter lim="400000"/>
                    </a:lnL>
                    <a:lnR w="12700">
                      <a:miter lim="400000"/>
                    </a:lnR>
                    <a:lnT w="12700">
                      <a:miter lim="400000"/>
                    </a:lnT>
                    <a:lnB w="12700">
                      <a:miter lim="400000"/>
                    </a:lnB>
                    <a:solidFill>
                      <a:srgbClr val="1F497D"/>
                    </a:solidFill>
                  </a:tcPr>
                </a:tc>
                <a:extLst>
                  <a:ext uri="{0D108BD9-81ED-4DB2-BD59-A6C34878D82A}">
                    <a16:rowId xmlns:a16="http://schemas.microsoft.com/office/drawing/2014/main" val="10004"/>
                  </a:ext>
                </a:extLst>
              </a:tr>
            </a:tbl>
          </a:graphicData>
        </a:graphic>
      </p:graphicFrame>
      <p:sp>
        <p:nvSpPr>
          <p:cNvPr id="252" name="Text Box 11"/>
          <p:cNvSpPr txBox="1"/>
          <p:nvPr/>
        </p:nvSpPr>
        <p:spPr>
          <a:xfrm>
            <a:off x="1775520" y="6457895"/>
            <a:ext cx="8292518"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1000">
                <a:solidFill>
                  <a:srgbClr val="455560"/>
                </a:solidFill>
                <a:latin typeface="+mj-lt"/>
                <a:ea typeface="+mj-ea"/>
                <a:cs typeface="+mj-cs"/>
                <a:sym typeface="Calibri"/>
              </a:defRPr>
            </a:lvl1pPr>
          </a:lstStyle>
          <a:p>
            <a:r>
              <a:t>Ibrutinib PI. ema.europa.eu/en/medicines/human/EPAR/imbruvica. Acalabrutinib PI. ema.europa.eu/en/medicines/human/EPAR/calquence. Zanubrutinib PI. ema.europa.eu/en/medicines/human/EPAR/brukinsa. Roeker. Hemasphere. 2022;6:538. Woyach. Hemasphere. 2022;6:587.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1 Başlık"/>
          <p:cNvSpPr txBox="1">
            <a:spLocks noGrp="1"/>
          </p:cNvSpPr>
          <p:nvPr>
            <p:ph type="title"/>
          </p:nvPr>
        </p:nvSpPr>
        <p:spPr>
          <a:xfrm>
            <a:off x="1981200" y="274637"/>
            <a:ext cx="8229600" cy="1143004"/>
          </a:xfrm>
          <a:prstGeom prst="rect">
            <a:avLst/>
          </a:prstGeom>
        </p:spPr>
        <p:txBody>
          <a:bodyPr/>
          <a:lstStyle/>
          <a:p>
            <a:r>
              <a:t>KLL/SLL Klinik pratikte BTK</a:t>
            </a:r>
          </a:p>
        </p:txBody>
      </p:sp>
      <p:sp>
        <p:nvSpPr>
          <p:cNvPr id="255" name="2 Metin Yer Tutucusu"/>
          <p:cNvSpPr txBox="1">
            <a:spLocks noGrp="1"/>
          </p:cNvSpPr>
          <p:nvPr>
            <p:ph type="body" idx="1"/>
          </p:nvPr>
        </p:nvSpPr>
        <p:spPr>
          <a:xfrm>
            <a:off x="1981200" y="1600201"/>
            <a:ext cx="8229600" cy="4525963"/>
          </a:xfrm>
          <a:prstGeom prst="rect">
            <a:avLst/>
          </a:prstGeom>
        </p:spPr>
        <p:txBody>
          <a:bodyPr/>
          <a:lstStyle/>
          <a:p>
            <a:endParaRPr/>
          </a:p>
        </p:txBody>
      </p:sp>
      <p:grpSp>
        <p:nvGrpSpPr>
          <p:cNvPr id="267" name="İçerik Yer Tutucusu 3"/>
          <p:cNvGrpSpPr/>
          <p:nvPr/>
        </p:nvGrpSpPr>
        <p:grpSpPr>
          <a:xfrm>
            <a:off x="3401221" y="2276867"/>
            <a:ext cx="5389556" cy="2982624"/>
            <a:chOff x="-3" y="-4"/>
            <a:chExt cx="5389554" cy="2982622"/>
          </a:xfrm>
        </p:grpSpPr>
        <p:sp>
          <p:nvSpPr>
            <p:cNvPr id="256" name="Çizgi"/>
            <p:cNvSpPr/>
            <p:nvPr/>
          </p:nvSpPr>
          <p:spPr>
            <a:xfrm>
              <a:off x="2762008" y="1219354"/>
              <a:ext cx="1408188" cy="5128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16"/>
                  </a:lnTo>
                  <a:lnTo>
                    <a:pt x="21600" y="10816"/>
                  </a:lnTo>
                  <a:lnTo>
                    <a:pt x="21600" y="21600"/>
                  </a:lnTo>
                </a:path>
              </a:pathLst>
            </a:custGeom>
            <a:noFill/>
            <a:ln w="25400" cap="flat">
              <a:solidFill>
                <a:srgbClr val="3F6696"/>
              </a:solidFill>
              <a:prstDash val="solid"/>
              <a:round/>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57" name="Çizgi"/>
            <p:cNvSpPr/>
            <p:nvPr/>
          </p:nvSpPr>
          <p:spPr>
            <a:xfrm>
              <a:off x="1219354" y="1219354"/>
              <a:ext cx="1542658" cy="5128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16"/>
                  </a:lnTo>
                  <a:lnTo>
                    <a:pt x="0" y="10816"/>
                  </a:lnTo>
                  <a:lnTo>
                    <a:pt x="0" y="21600"/>
                  </a:lnTo>
                </a:path>
              </a:pathLst>
            </a:custGeom>
            <a:noFill/>
            <a:ln w="25400" cap="flat">
              <a:solidFill>
                <a:srgbClr val="3F6696"/>
              </a:solidFill>
              <a:prstDash val="solid"/>
              <a:round/>
            </a:ln>
            <a:effectLst/>
          </p:spPr>
          <p:txBody>
            <a:bodyPr wrap="square" lIns="45718" tIns="45718" rIns="45718" bIns="45718" numCol="1" anchor="t">
              <a:noAutofit/>
            </a:bodyPr>
            <a:lstStyle/>
            <a:p>
              <a:pPr>
                <a:defRPr>
                  <a:latin typeface="+mj-lt"/>
                  <a:ea typeface="+mj-ea"/>
                  <a:cs typeface="+mj-cs"/>
                  <a:sym typeface="Calibri"/>
                </a:defRPr>
              </a:pPr>
              <a:endParaRPr/>
            </a:p>
          </p:txBody>
        </p:sp>
        <p:grpSp>
          <p:nvGrpSpPr>
            <p:cNvPr id="260" name="Grup"/>
            <p:cNvGrpSpPr/>
            <p:nvPr/>
          </p:nvGrpSpPr>
          <p:grpSpPr>
            <a:xfrm>
              <a:off x="1542650" y="-4"/>
              <a:ext cx="2438716" cy="1219360"/>
              <a:chOff x="-1" y="-2"/>
              <a:chExt cx="2438714" cy="1219359"/>
            </a:xfrm>
          </p:grpSpPr>
          <p:sp>
            <p:nvSpPr>
              <p:cNvPr id="258" name="Dikdörtgen"/>
              <p:cNvSpPr/>
              <p:nvPr/>
            </p:nvSpPr>
            <p:spPr>
              <a:xfrm>
                <a:off x="-1" y="-2"/>
                <a:ext cx="2438714" cy="1219359"/>
              </a:xfrm>
              <a:prstGeom prst="rect">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1289050">
                  <a:lnSpc>
                    <a:spcPct val="90000"/>
                  </a:lnSpc>
                  <a:spcBef>
                    <a:spcPts val="700"/>
                  </a:spcBef>
                  <a:defRPr sz="2900">
                    <a:solidFill>
                      <a:srgbClr val="FFFFFF"/>
                    </a:solidFill>
                  </a:defRPr>
                </a:pPr>
                <a:endParaRPr sz="2900"/>
              </a:p>
            </p:txBody>
          </p:sp>
          <p:sp>
            <p:nvSpPr>
              <p:cNvPr id="259" name="BTK"/>
              <p:cNvSpPr txBox="1"/>
              <p:nvPr/>
            </p:nvSpPr>
            <p:spPr>
              <a:xfrm>
                <a:off x="-1" y="390258"/>
                <a:ext cx="2438713" cy="438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defRPr>
                </a:lvl1pPr>
              </a:lstStyle>
              <a:p>
                <a:r>
                  <a:t>BTK</a:t>
                </a:r>
              </a:p>
            </p:txBody>
          </p:sp>
        </p:grpSp>
        <p:grpSp>
          <p:nvGrpSpPr>
            <p:cNvPr id="263" name="Grup"/>
            <p:cNvGrpSpPr/>
            <p:nvPr/>
          </p:nvGrpSpPr>
          <p:grpSpPr>
            <a:xfrm>
              <a:off x="-3" y="1701187"/>
              <a:ext cx="2438715" cy="1281431"/>
              <a:chOff x="0" y="0"/>
              <a:chExt cx="2438713" cy="1281430"/>
            </a:xfrm>
          </p:grpSpPr>
          <p:sp>
            <p:nvSpPr>
              <p:cNvPr id="261" name="Dikdörtgen"/>
              <p:cNvSpPr/>
              <p:nvPr/>
            </p:nvSpPr>
            <p:spPr>
              <a:xfrm>
                <a:off x="-1" y="31037"/>
                <a:ext cx="2438714" cy="1219361"/>
              </a:xfrm>
              <a:prstGeom prst="rect">
                <a:avLst/>
              </a:prstGeom>
              <a:solidFill>
                <a:schemeClr val="accent2"/>
              </a:solidFill>
              <a:ln w="25400" cap="flat">
                <a:solidFill>
                  <a:srgbClr val="FFFFFF"/>
                </a:solidFill>
                <a:prstDash val="solid"/>
                <a:round/>
              </a:ln>
              <a:effectLst/>
            </p:spPr>
            <p:txBody>
              <a:bodyPr wrap="square" lIns="45718" tIns="45718" rIns="45718" bIns="45718" numCol="1" anchor="ctr">
                <a:noAutofit/>
              </a:bodyPr>
              <a:lstStyle/>
              <a:p>
                <a:pPr algn="ctr" defTabSz="1289050">
                  <a:lnSpc>
                    <a:spcPct val="90000"/>
                  </a:lnSpc>
                  <a:spcBef>
                    <a:spcPts val="700"/>
                  </a:spcBef>
                  <a:defRPr sz="2900">
                    <a:solidFill>
                      <a:srgbClr val="FFFFFF"/>
                    </a:solidFill>
                  </a:defRPr>
                </a:pPr>
                <a:endParaRPr sz="2900"/>
              </a:p>
            </p:txBody>
          </p:sp>
          <p:sp>
            <p:nvSpPr>
              <p:cNvPr id="262" name="Birinci Sıra Tedavi Adayı Hasta"/>
              <p:cNvSpPr txBox="1"/>
              <p:nvPr/>
            </p:nvSpPr>
            <p:spPr>
              <a:xfrm>
                <a:off x="-1" y="-1"/>
                <a:ext cx="2438713" cy="1281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defRPr>
                </a:lvl1pPr>
              </a:lstStyle>
              <a:p>
                <a:r>
                  <a:t>Birinci Sıra Tedavi Adayı Hasta</a:t>
                </a:r>
              </a:p>
            </p:txBody>
          </p:sp>
        </p:grpSp>
        <p:grpSp>
          <p:nvGrpSpPr>
            <p:cNvPr id="266" name="Grup"/>
            <p:cNvGrpSpPr/>
            <p:nvPr/>
          </p:nvGrpSpPr>
          <p:grpSpPr>
            <a:xfrm>
              <a:off x="2950837" y="1701187"/>
              <a:ext cx="2438714" cy="1281431"/>
              <a:chOff x="0" y="0"/>
              <a:chExt cx="2438713" cy="1281430"/>
            </a:xfrm>
          </p:grpSpPr>
          <p:sp>
            <p:nvSpPr>
              <p:cNvPr id="264" name="Dikdörtgen"/>
              <p:cNvSpPr/>
              <p:nvPr/>
            </p:nvSpPr>
            <p:spPr>
              <a:xfrm>
                <a:off x="-1" y="31037"/>
                <a:ext cx="2438714" cy="1219361"/>
              </a:xfrm>
              <a:prstGeom prst="rect">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1289050">
                  <a:lnSpc>
                    <a:spcPct val="90000"/>
                  </a:lnSpc>
                  <a:spcBef>
                    <a:spcPts val="700"/>
                  </a:spcBef>
                  <a:defRPr sz="2900">
                    <a:solidFill>
                      <a:srgbClr val="FFFFFF"/>
                    </a:solidFill>
                  </a:defRPr>
                </a:pPr>
                <a:endParaRPr sz="2900"/>
              </a:p>
            </p:txBody>
          </p:sp>
          <p:sp>
            <p:nvSpPr>
              <p:cNvPr id="265" name="Relaps Refrakter Hasta"/>
              <p:cNvSpPr txBox="1"/>
              <p:nvPr/>
            </p:nvSpPr>
            <p:spPr>
              <a:xfrm>
                <a:off x="-1" y="-1"/>
                <a:ext cx="2438713" cy="1281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415" tIns="18415" rIns="18415" bIns="18415" numCol="1" anchor="ctr">
                <a:spAutoFit/>
              </a:bodyPr>
              <a:lstStyle>
                <a:lvl1pPr algn="ctr" defTabSz="1289050">
                  <a:lnSpc>
                    <a:spcPct val="90000"/>
                  </a:lnSpc>
                  <a:spcBef>
                    <a:spcPts val="1200"/>
                  </a:spcBef>
                  <a:defRPr sz="2900">
                    <a:solidFill>
                      <a:srgbClr val="FFFFFF"/>
                    </a:solidFill>
                  </a:defRPr>
                </a:lvl1pPr>
              </a:lstStyle>
              <a:p>
                <a:r>
                  <a:t>Relaps Refrakter Hasta</a:t>
                </a:r>
              </a:p>
            </p:txBody>
          </p:sp>
        </p:grpSp>
      </p:grpSp>
    </p:spTree>
  </p:cSld>
  <p:clrMapOvr>
    <a:masterClrMapping/>
  </p:clrMapOvr>
  <p:transition spd="med"/>
</p:sld>
</file>

<file path=ppt/theme/theme1.xml><?xml version="1.0" encoding="utf-8"?>
<a:theme xmlns:a="http://schemas.openxmlformats.org/drawingml/2006/main" name="Ofis Teması">
  <a:themeElements>
    <a:clrScheme name="Ofis Teması">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is Teması">
      <a:majorFont>
        <a:latin typeface="Calibri"/>
        <a:ea typeface="Calibri"/>
        <a:cs typeface="Calibri"/>
      </a:majorFont>
      <a:minorFont>
        <a:latin typeface="Helvetica"/>
        <a:ea typeface="Helvetica"/>
        <a:cs typeface="Helvetica"/>
      </a:minorFont>
    </a:fontScheme>
    <a:fmtScheme name="Ofis Temas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is Teması">
  <a:themeElements>
    <a:clrScheme name="Ofis Teması">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is Teması">
      <a:majorFont>
        <a:latin typeface="Calibri"/>
        <a:ea typeface="Calibri"/>
        <a:cs typeface="Calibri"/>
      </a:majorFont>
      <a:minorFont>
        <a:latin typeface="Helvetica"/>
        <a:ea typeface="Helvetica"/>
        <a:cs typeface="Helvetica"/>
      </a:minorFont>
    </a:fontScheme>
    <a:fmtScheme name="Ofis Temas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5339</Words>
  <Application>Microsoft Office PowerPoint</Application>
  <PresentationFormat>Geniş ekran</PresentationFormat>
  <Paragraphs>753</Paragraphs>
  <Slides>74</Slides>
  <Notes>7</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74</vt:i4>
      </vt:variant>
    </vt:vector>
  </HeadingPairs>
  <TitlesOfParts>
    <vt:vector size="87" baseType="lpstr">
      <vt:lpstr>Alice</vt:lpstr>
      <vt:lpstr>Arial</vt:lpstr>
      <vt:lpstr>Calibri</vt:lpstr>
      <vt:lpstr>Calibri-BoldItalic</vt:lpstr>
      <vt:lpstr>Chalkboard SE Bold</vt:lpstr>
      <vt:lpstr>Chalkboard SE Regular</vt:lpstr>
      <vt:lpstr>Helvetica</vt:lpstr>
      <vt:lpstr>Open Sans</vt:lpstr>
      <vt:lpstr>Roboto</vt:lpstr>
      <vt:lpstr>Times</vt:lpstr>
      <vt:lpstr>Trebuchet MS</vt:lpstr>
      <vt:lpstr>Wingdings</vt:lpstr>
      <vt:lpstr>Ofis Teması</vt:lpstr>
      <vt:lpstr>BTK İnhibitörlerinin Klinik Kullanımı: Etkinlik ve Güvenlik Dengesi</vt:lpstr>
      <vt:lpstr>Sunum Planı</vt:lpstr>
      <vt:lpstr>PowerPoint Sunusu</vt:lpstr>
      <vt:lpstr>Normal B-Hücre Reseptör Sinyal Yolağı</vt:lpstr>
      <vt:lpstr>PowerPoint Sunusu</vt:lpstr>
      <vt:lpstr>BTK inhibitörleri:</vt:lpstr>
      <vt:lpstr>Noncovalent BTK Inhibition</vt:lpstr>
      <vt:lpstr>PowerPoint Sunusu</vt:lpstr>
      <vt:lpstr>KLL/SLL Klinik pratikte BTK</vt:lpstr>
      <vt:lpstr>İlk sıra fit</vt:lpstr>
      <vt:lpstr>KLL Birinci Basamak Tedavide BTK Klinik çalışmalar ile PFS</vt:lpstr>
      <vt:lpstr>PowerPoint Sunusu</vt:lpstr>
      <vt:lpstr>PowerPoint Sunusu</vt:lpstr>
      <vt:lpstr>İbrutinib vs Kemoimmünoterapi: İlk sıra tedavi alan 70 yaş altı olgularda</vt:lpstr>
      <vt:lpstr>PowerPoint Sunusu</vt:lpstr>
      <vt:lpstr>İbrutinib vs Kemoimmünoterapi; ilk sıra tedavi alan yaşlı olgularda : İbrutinib</vt:lpstr>
      <vt:lpstr>PowerPoint Sunusu</vt:lpstr>
      <vt:lpstr>Acalabrutinib+/-O vs Klorambusil +O ; ≥65 KLL de </vt:lpstr>
      <vt:lpstr>Acalabrutinib+/-O vs Klorambusil +O ; ≥65 KLL de </vt:lpstr>
      <vt:lpstr>PowerPoint Sunusu</vt:lpstr>
      <vt:lpstr>PowerPoint Sunusu</vt:lpstr>
      <vt:lpstr>PowerPoint Sunusu</vt:lpstr>
      <vt:lpstr>PowerPoint Sunusu</vt:lpstr>
      <vt:lpstr>KILAVUZLAR NE DİYOR ? ESMO</vt:lpstr>
      <vt:lpstr>PowerPoint Sunusu</vt:lpstr>
      <vt:lpstr>PowerPoint Sunusu</vt:lpstr>
      <vt:lpstr>PowerPoint Sunusu</vt:lpstr>
      <vt:lpstr>PowerPoint Sunusu</vt:lpstr>
      <vt:lpstr>PowerPoint Sunusu</vt:lpstr>
      <vt:lpstr>Relaps / Refrakter KLL ve BTK inh</vt:lpstr>
      <vt:lpstr>R/R KLL olgularında BTK inhibitörleri</vt:lpstr>
      <vt:lpstr>PowerPoint Sunusu</vt:lpstr>
      <vt:lpstr>FAZ 3 RESONATE: İbrutinib (n = 195) vs Ofatumumab(n = 196)</vt:lpstr>
      <vt:lpstr>PowerPoint Sunusu</vt:lpstr>
      <vt:lpstr>Sonuçlar…</vt:lpstr>
      <vt:lpstr>Acalabrutinib</vt:lpstr>
      <vt:lpstr>PowerPoint Sunusu</vt:lpstr>
      <vt:lpstr>FAZ 3 ASCEND Trial; Acalabrutinib vs Idelalisib + Rituximab veya BR</vt:lpstr>
      <vt:lpstr>PowerPoint Sunusu</vt:lpstr>
      <vt:lpstr>PowerPoint Sunusu</vt:lpstr>
      <vt:lpstr>PowerPoint Sunusu</vt:lpstr>
      <vt:lpstr>Elevate-RR: İbrutinib (N:268) vs Acalabrutinib (N:265); Yüksek riskli R/R KLL</vt:lpstr>
      <vt:lpstr>PowerPoint Sunusu</vt:lpstr>
      <vt:lpstr>PowerPoint Sunusu</vt:lpstr>
      <vt:lpstr>Pirtobrutinib </vt:lpstr>
      <vt:lpstr>PowerPoint Sunusu</vt:lpstr>
      <vt:lpstr>PowerPoint Sunusu</vt:lpstr>
      <vt:lpstr>PowerPoint Sunusu</vt:lpstr>
      <vt:lpstr>BTK inhibisyonunun sabit süreli kullanımı mümkün olacak mı??</vt:lpstr>
      <vt:lpstr>Hedefe yönelik kombinasyon tedavileri</vt:lpstr>
      <vt:lpstr>PowerPoint Sunusu</vt:lpstr>
      <vt:lpstr>PowerPoint Sunusu</vt:lpstr>
      <vt:lpstr>GLOW: Phase 3 Study (NCT03462719) Evaluating Fixed-Duration Ibr+Ven in Previously Untreated CLL</vt:lpstr>
      <vt:lpstr>PowerPoint Sunusu</vt:lpstr>
      <vt:lpstr>PowerPoint Sunusu</vt:lpstr>
      <vt:lpstr>PowerPoint Sunusu</vt:lpstr>
      <vt:lpstr>Süreli Acalabrutinib +Obinutuzumab</vt:lpstr>
      <vt:lpstr>PowerPoint Sunusu</vt:lpstr>
      <vt:lpstr>Ardışık Tedavi Nasıl Planlanmalı</vt:lpstr>
      <vt:lpstr>İbrutinib İntolerası “Gerçek Yaşam Verisi”</vt:lpstr>
      <vt:lpstr>ACE-CL-208: İbrutinib İntoleransı varsa Acalabrutinib ardışık kullanımı : Güvenilir ve Emniyetli</vt:lpstr>
      <vt:lpstr>  R/R B hücreli maligniteler için İbrutinib ve Acalabrutinib intoleransında Zanubrutinib etkinliği </vt:lpstr>
      <vt:lpstr>BTK inhibitör direnci</vt:lpstr>
      <vt:lpstr>PowerPoint Sunusu</vt:lpstr>
      <vt:lpstr>İbrutinib için alternatif hedefler; Potansiyel Y.E</vt:lpstr>
      <vt:lpstr>BTK inhibitörleri nedeniyle oluşan kardiyak yan etkilerin yönetimi</vt:lpstr>
      <vt:lpstr>BTK inhibitörleri nedeniyle oluşan kardiyak yan etkilerin yönetimi</vt:lpstr>
      <vt:lpstr>İbrutinib altında HT ve KVS Yan Etkiler</vt:lpstr>
      <vt:lpstr>İbrutinib ile klinik çalışmalarda kanama riski</vt:lpstr>
      <vt:lpstr>BTK inhibisyonunda yan etkiler</vt:lpstr>
      <vt:lpstr>PowerPoint Sunusu</vt:lpstr>
      <vt:lpstr>Btk inhibitörleri ile Derece 3-4 Non-hematolojik yan etki yönetimi</vt:lpstr>
      <vt:lpstr>Özet</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BTK İnhibitörlerinin Klinik Kullanımı: Etkinlik ve Güvenlik Dengesi</dc:title>
  <cp:lastModifiedBy>Lenovo</cp:lastModifiedBy>
  <cp:revision>1</cp:revision>
  <dcterms:modified xsi:type="dcterms:W3CDTF">2025-04-26T11:46:54Z</dcterms:modified>
</cp:coreProperties>
</file>